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79" r:id="rId9"/>
    <p:sldId id="281" r:id="rId10"/>
    <p:sldId id="282" r:id="rId11"/>
    <p:sldId id="283" r:id="rId12"/>
    <p:sldId id="285" r:id="rId13"/>
    <p:sldId id="287" r:id="rId14"/>
    <p:sldId id="286" r:id="rId15"/>
    <p:sldId id="293" r:id="rId16"/>
    <p:sldId id="307" r:id="rId17"/>
    <p:sldId id="308" r:id="rId18"/>
    <p:sldId id="305" r:id="rId19"/>
    <p:sldId id="309" r:id="rId20"/>
    <p:sldId id="27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D6828-EDC5-475C-8B0F-12BC3ED89DFD}" v="6" dt="2020-04-08T06:18:54.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Татьяна Тихонова" userId="a7f424534f477c18" providerId="LiveId" clId="{DF8D6828-EDC5-475C-8B0F-12BC3ED89DFD}"/>
    <pc:docChg chg="custSel modSld">
      <pc:chgData name="Татьяна Тихонова" userId="a7f424534f477c18" providerId="LiveId" clId="{DF8D6828-EDC5-475C-8B0F-12BC3ED89DFD}" dt="2020-04-08T06:23:26.179" v="30" actId="20577"/>
      <pc:docMkLst>
        <pc:docMk/>
      </pc:docMkLst>
      <pc:sldChg chg="delSp modSp">
        <pc:chgData name="Татьяна Тихонова" userId="a7f424534f477c18" providerId="LiveId" clId="{DF8D6828-EDC5-475C-8B0F-12BC3ED89DFD}" dt="2020-04-08T06:23:26.179" v="30" actId="20577"/>
        <pc:sldMkLst>
          <pc:docMk/>
          <pc:sldMk cId="623156755" sldId="256"/>
        </pc:sldMkLst>
        <pc:spChg chg="mod">
          <ac:chgData name="Татьяна Тихонова" userId="a7f424534f477c18" providerId="LiveId" clId="{DF8D6828-EDC5-475C-8B0F-12BC3ED89DFD}" dt="2020-04-08T06:23:26.179" v="30" actId="20577"/>
          <ac:spMkLst>
            <pc:docMk/>
            <pc:sldMk cId="623156755" sldId="256"/>
            <ac:spMk id="2" creationId="{00000000-0000-0000-0000-000000000000}"/>
          </ac:spMkLst>
        </pc:spChg>
        <pc:spChg chg="mod">
          <ac:chgData name="Татьяна Тихонова" userId="a7f424534f477c18" providerId="LiveId" clId="{DF8D6828-EDC5-475C-8B0F-12BC3ED89DFD}" dt="2020-04-08T06:18:41.259" v="0" actId="6549"/>
          <ac:spMkLst>
            <pc:docMk/>
            <pc:sldMk cId="623156755" sldId="256"/>
            <ac:spMk id="3" creationId="{00000000-0000-0000-0000-000000000000}"/>
          </ac:spMkLst>
        </pc:spChg>
        <pc:spChg chg="del mod">
          <ac:chgData name="Татьяна Тихонова" userId="a7f424534f477c18" providerId="LiveId" clId="{DF8D6828-EDC5-475C-8B0F-12BC3ED89DFD}" dt="2020-04-08T06:19:04.113" v="8" actId="478"/>
          <ac:spMkLst>
            <pc:docMk/>
            <pc:sldMk cId="623156755" sldId="256"/>
            <ac:spMk id="4" creationId="{00000000-0000-0000-0000-000000000000}"/>
          </ac:spMkLst>
        </pc:spChg>
        <pc:picChg chg="del">
          <ac:chgData name="Татьяна Тихонова" userId="a7f424534f477c18" providerId="LiveId" clId="{DF8D6828-EDC5-475C-8B0F-12BC3ED89DFD}" dt="2020-04-08T06:18:52.469" v="4" actId="478"/>
          <ac:picMkLst>
            <pc:docMk/>
            <pc:sldMk cId="623156755" sldId="256"/>
            <ac:picMk id="7" creationId="{00000000-0000-0000-0000-000000000000}"/>
          </ac:picMkLst>
        </pc:picChg>
        <pc:picChg chg="del">
          <ac:chgData name="Татьяна Тихонова" userId="a7f424534f477c18" providerId="LiveId" clId="{DF8D6828-EDC5-475C-8B0F-12BC3ED89DFD}" dt="2020-04-08T06:18:54.345" v="6" actId="478"/>
          <ac:picMkLst>
            <pc:docMk/>
            <pc:sldMk cId="623156755" sldId="256"/>
            <ac:picMk id="10" creationId="{00000000-0000-0000-0000-000000000000}"/>
          </ac:picMkLst>
        </pc:picChg>
        <pc:picChg chg="del">
          <ac:chgData name="Татьяна Тихонова" userId="a7f424534f477c18" providerId="LiveId" clId="{DF8D6828-EDC5-475C-8B0F-12BC3ED89DFD}" dt="2020-04-08T06:18:50.583" v="2" actId="478"/>
          <ac:picMkLst>
            <pc:docMk/>
            <pc:sldMk cId="623156755" sldId="256"/>
            <ac:picMk id="12" creationId="{00000000-0000-0000-0000-000000000000}"/>
          </ac:picMkLst>
        </pc:picChg>
        <pc:picChg chg="del">
          <ac:chgData name="Татьяна Тихонова" userId="a7f424534f477c18" providerId="LiveId" clId="{DF8D6828-EDC5-475C-8B0F-12BC3ED89DFD}" dt="2020-04-08T06:18:46.348" v="1" actId="478"/>
          <ac:picMkLst>
            <pc:docMk/>
            <pc:sldMk cId="623156755" sldId="256"/>
            <ac:picMk id="1026" creationId="{00000000-0000-0000-0000-000000000000}"/>
          </ac:picMkLst>
        </pc:picChg>
        <pc:picChg chg="del">
          <ac:chgData name="Татьяна Тихонова" userId="a7f424534f477c18" providerId="LiveId" clId="{DF8D6828-EDC5-475C-8B0F-12BC3ED89DFD}" dt="2020-04-08T06:18:51.767" v="3" actId="478"/>
          <ac:picMkLst>
            <pc:docMk/>
            <pc:sldMk cId="623156755" sldId="256"/>
            <ac:picMk id="1028" creationId="{00000000-0000-0000-0000-000000000000}"/>
          </ac:picMkLst>
        </pc:picChg>
        <pc:picChg chg="del">
          <ac:chgData name="Татьяна Тихонова" userId="a7f424534f477c18" providerId="LiveId" clId="{DF8D6828-EDC5-475C-8B0F-12BC3ED89DFD}" dt="2020-04-08T06:18:53.255" v="5" actId="478"/>
          <ac:picMkLst>
            <pc:docMk/>
            <pc:sldMk cId="623156755" sldId="256"/>
            <ac:picMk id="103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44241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70908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28648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59104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71142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27634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282052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27554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27064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47177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BC85871-E495-469E-B730-140EABFC47E7}"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4244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85871-E495-469E-B730-140EABFC47E7}" type="datetimeFigureOut">
              <a:rPr lang="ru-RU" smtClean="0"/>
              <a:pPr/>
              <a:t>08.04.2020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5321F-13CD-448E-A9FE-265276247EEA}" type="slidenum">
              <a:rPr lang="ru-RU" smtClean="0"/>
              <a:pPr/>
              <a:t>‹#›</a:t>
            </a:fld>
            <a:endParaRPr lang="ru-RU"/>
          </a:p>
        </p:txBody>
      </p:sp>
    </p:spTree>
    <p:extLst>
      <p:ext uri="{BB962C8B-B14F-4D97-AF65-F5344CB8AC3E}">
        <p14:creationId xmlns:p14="http://schemas.microsoft.com/office/powerpoint/2010/main" val="85825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det-lit.narod.ru/" TargetMode="External"/><Relationship Id="rId7" Type="http://schemas.openxmlformats.org/officeDocument/2006/relationships/hyperlink" Target="https://detvoraonline.ru/poigrat/flesh-raskraski/"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risuemdoma.com/video" TargetMode="External"/><Relationship Id="rId5" Type="http://schemas.openxmlformats.org/officeDocument/2006/relationships/hyperlink" Target="http://www.rusf.ru/books/" TargetMode="External"/><Relationship Id="rId4" Type="http://schemas.openxmlformats.org/officeDocument/2006/relationships/hyperlink" Target="http://www.lib.ru/" TargetMode="Externa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kokch.kts.ru/math/index.html" TargetMode="External"/><Relationship Id="rId7"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detskiepodelki.ru/" TargetMode="External"/><Relationship Id="rId5" Type="http://schemas.openxmlformats.org/officeDocument/2006/relationships/hyperlink" Target="http://allforchildren.ru/article/index.php" TargetMode="External"/><Relationship Id="rId4" Type="http://schemas.openxmlformats.org/officeDocument/2006/relationships/hyperlink" Target="https://svoimirukamy.com/category/detskie-podelk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infourok.ru/go.html?href=https://novye-multiki.ru/tvorcheskaya-masterskaya/uroki-lepki-iz-plastilina-gliny-plastiki/" TargetMode="External"/><Relationship Id="rId7" Type="http://schemas.openxmlformats.org/officeDocument/2006/relationships/image" Target="../media/image24.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1084;&#1080;&#1088;-&#1076;&#1077;&#1090;&#1077;&#1081;.&#1076;&#1077;&#1090;&#1080;/to-kids/fun-clips-online.html" TargetMode="External"/><Relationship Id="rId5" Type="http://schemas.openxmlformats.org/officeDocument/2006/relationships/hyperlink" Target="https://infourok.ru/go.html?href=https://novye-multiki.ru/tvorcheskaya-masterskaya/podelki-svoimi-rukami/" TargetMode="External"/><Relationship Id="rId4" Type="http://schemas.openxmlformats.org/officeDocument/2006/relationships/hyperlink" Target="https://zen.yandex.ru/media/welady/5-prostyh-receptov-prigotovleniia-solenogo-testa-dlia-lepki-foto-5c21d19de2cf3a00aa35e53a"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interneturok.ru/" TargetMode="External"/><Relationship Id="rId3" Type="http://schemas.openxmlformats.org/officeDocument/2006/relationships/image" Target="../media/image26.jpeg"/><Relationship Id="rId7" Type="http://schemas.openxmlformats.org/officeDocument/2006/relationships/hyperlink" Target="http://detstvo.ru/library/"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filipoc.ru/" TargetMode="External"/><Relationship Id="rId11" Type="http://schemas.openxmlformats.org/officeDocument/2006/relationships/hyperlink" Target="http://www.uchi.ru/" TargetMode="External"/><Relationship Id="rId5" Type="http://schemas.openxmlformats.org/officeDocument/2006/relationships/hyperlink" Target="http://www.kostyor.ru/" TargetMode="External"/><Relationship Id="rId10" Type="http://schemas.openxmlformats.org/officeDocument/2006/relationships/hyperlink" Target="http://www.zooclub.ru/" TargetMode="External"/><Relationship Id="rId4" Type="http://schemas.openxmlformats.org/officeDocument/2006/relationships/hyperlink" Target="http://www.murzilka.org/" TargetMode="External"/><Relationship Id="rId9" Type="http://schemas.openxmlformats.org/officeDocument/2006/relationships/hyperlink" Target="http://www.gostei.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elgGGK3bec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vi.ru/"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www.pravmir.ru/filmyi-kotoryie-stoit-posmotret-vmeste-s-detm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353" y="0"/>
            <a:ext cx="184731" cy="584775"/>
          </a:xfrm>
          <a:prstGeom prst="rect">
            <a:avLst/>
          </a:prstGeom>
          <a:noFill/>
        </p:spPr>
        <p:txBody>
          <a:bodyPr wrap="none" rtlCol="0">
            <a:spAutoFit/>
          </a:bodyPr>
          <a:lstStyle/>
          <a:p>
            <a:endParaRPr lang="ru-RU" sz="1600" b="1" i="1" dirty="0">
              <a:solidFill>
                <a:srgbClr val="FFFF00"/>
              </a:solidFill>
              <a:latin typeface="Times New Roman" pitchFamily="18" charset="0"/>
              <a:cs typeface="Times New Roman" pitchFamily="18" charset="0"/>
            </a:endParaRPr>
          </a:p>
          <a:p>
            <a:endParaRPr lang="ru-RU" sz="1600" b="1" i="1" dirty="0">
              <a:solidFill>
                <a:srgbClr val="FFFF00"/>
              </a:solidFill>
              <a:latin typeface="Times New Roman" pitchFamily="18" charset="0"/>
              <a:cs typeface="Times New Roman" pitchFamily="18" charset="0"/>
            </a:endParaRPr>
          </a:p>
        </p:txBody>
      </p:sp>
      <p:sp>
        <p:nvSpPr>
          <p:cNvPr id="2" name="Прямоугольник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a:p>
            <a:pPr algn="ctr"/>
            <a:r>
              <a:rPr lang="ru-RU" sz="2800" dirty="0"/>
              <a:t>Рекомендации для родителей  </a:t>
            </a:r>
            <a:br>
              <a:rPr lang="ru-RU" sz="2800" dirty="0"/>
            </a:br>
            <a:r>
              <a:rPr lang="ru-RU" sz="2800" dirty="0"/>
              <a:t>детей с нарушениями слуха начальных классов </a:t>
            </a:r>
            <a:br>
              <a:rPr lang="ru-RU" sz="2800" dirty="0"/>
            </a:br>
            <a:r>
              <a:rPr lang="ru-RU" sz="2800" dirty="0"/>
              <a:t>по организации досуга </a:t>
            </a:r>
          </a:p>
          <a:p>
            <a:pPr algn="ctr"/>
            <a:endParaRPr lang="ru-RU" sz="2800" dirty="0"/>
          </a:p>
          <a:p>
            <a:pPr algn="ctr"/>
            <a:endParaRPr lang="ru-RU" sz="2800" dirty="0"/>
          </a:p>
          <a:p>
            <a:pPr algn="ctr"/>
            <a:endParaRPr lang="ru-RU" dirty="0"/>
          </a:p>
          <a:p>
            <a:pPr algn="ctr"/>
            <a:endParaRPr lang="ru-RU" dirty="0"/>
          </a:p>
          <a:p>
            <a:pPr algn="ctr"/>
            <a:endParaRPr lang="ru-RU" dirty="0"/>
          </a:p>
          <a:p>
            <a:pPr algn="ctr"/>
            <a:endParaRPr lang="ru-RU" dirty="0"/>
          </a:p>
          <a:p>
            <a:pPr algn="ctr"/>
            <a:r>
              <a:rPr lang="ru-RU" dirty="0"/>
              <a:t>ГБОУ СО «Екатеринбургская школа-интернат №13»</a:t>
            </a:r>
          </a:p>
        </p:txBody>
      </p:sp>
    </p:spTree>
    <p:extLst>
      <p:ext uri="{BB962C8B-B14F-4D97-AF65-F5344CB8AC3E}">
        <p14:creationId xmlns:p14="http://schemas.microsoft.com/office/powerpoint/2010/main" val="62315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vatars.mds.yandex.net/get-pdb/2427227/29727e91-de9c-44a2-b7ce-ad9029cc4d4d/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9" y="0"/>
            <a:ext cx="91589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s://www.clipartmax.com/png/full/268-2681838_there-were-two-sisters-who-loved-to-watch-tv-they-are-watchi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www.clipartmax.com/png/full/268-2681838_there-were-two-sisters-who-loved-to-watch-tv-they-are-watchin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www.clipartmax.com/png/full/268-2681838_there-were-two-sisters-who-loved-to-watch-tv-they-are-watching.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147935" y="153878"/>
            <a:ext cx="3992017" cy="2554545"/>
          </a:xfrm>
          <a:prstGeom prst="rect">
            <a:avLst/>
          </a:prstGeom>
        </p:spPr>
        <p:txBody>
          <a:bodyPr wrap="square">
            <a:spAutoFit/>
          </a:bodyPr>
          <a:lstStyle/>
          <a:p>
            <a:pPr lvl="0"/>
            <a:r>
              <a:rPr lang="ru-RU" sz="1600" b="1" i="1" dirty="0">
                <a:solidFill>
                  <a:srgbClr val="C00000"/>
                </a:solidFill>
                <a:latin typeface="Bookman Old Style" pitchFamily="18" charset="0"/>
              </a:rPr>
              <a:t>3. Устроить семейные чтения.</a:t>
            </a:r>
          </a:p>
          <a:p>
            <a:pPr lvl="0"/>
            <a:r>
              <a:rPr lang="ru-RU" sz="1600" b="1" i="1" dirty="0">
                <a:solidFill>
                  <a:srgbClr val="002060"/>
                </a:solidFill>
                <a:latin typeface="Bookman Old Style" pitchFamily="18" charset="0"/>
              </a:rPr>
              <a:t>Можно открыть наши считалки или сказки, и провести вечер в компании живых домов, весёлых машинок или забавных рифм. (полезные сайты:</a:t>
            </a:r>
          </a:p>
          <a:p>
            <a:pPr lvl="0"/>
            <a:r>
              <a:rPr lang="en-US" sz="1600" b="1" i="1" dirty="0">
                <a:solidFill>
                  <a:srgbClr val="002060"/>
                </a:solidFill>
                <a:latin typeface="Bookman Old Style" pitchFamily="18" charset="0"/>
                <a:hlinkClick r:id="rId3"/>
              </a:rPr>
              <a:t>http://www.det-lit.narod.ru</a:t>
            </a:r>
            <a:endParaRPr lang="ru-RU" sz="1600" b="1" i="1" dirty="0">
              <a:solidFill>
                <a:srgbClr val="002060"/>
              </a:solidFill>
              <a:latin typeface="Bookman Old Style" pitchFamily="18" charset="0"/>
            </a:endParaRPr>
          </a:p>
          <a:p>
            <a:pPr lvl="0"/>
            <a:r>
              <a:rPr lang="en-US" sz="1600" b="1" i="1" dirty="0">
                <a:solidFill>
                  <a:srgbClr val="002060"/>
                </a:solidFill>
                <a:latin typeface="Bookman Old Style" pitchFamily="18" charset="0"/>
                <a:hlinkClick r:id="rId4"/>
              </a:rPr>
              <a:t>http://www.lib.ru/</a:t>
            </a:r>
            <a:endParaRPr lang="ru-RU" sz="1600" b="1" i="1" dirty="0">
              <a:solidFill>
                <a:srgbClr val="002060"/>
              </a:solidFill>
              <a:latin typeface="Bookman Old Style" pitchFamily="18" charset="0"/>
            </a:endParaRPr>
          </a:p>
          <a:p>
            <a:pPr lvl="0"/>
            <a:r>
              <a:rPr lang="en-US" sz="1600" b="1" i="1" dirty="0">
                <a:solidFill>
                  <a:srgbClr val="002060"/>
                </a:solidFill>
                <a:latin typeface="Bookman Old Style" pitchFamily="18" charset="0"/>
                <a:hlinkClick r:id="rId5"/>
              </a:rPr>
              <a:t>http://www.rusf.ru/books/</a:t>
            </a:r>
            <a:endParaRPr lang="ru-RU" sz="1600" b="1" i="1" dirty="0">
              <a:solidFill>
                <a:srgbClr val="002060"/>
              </a:solidFill>
              <a:latin typeface="Bookman Old Style" pitchFamily="18" charset="0"/>
            </a:endParaRPr>
          </a:p>
        </p:txBody>
      </p:sp>
      <p:sp>
        <p:nvSpPr>
          <p:cNvPr id="3" name="Прямоугольник 2"/>
          <p:cNvSpPr/>
          <p:nvPr/>
        </p:nvSpPr>
        <p:spPr>
          <a:xfrm>
            <a:off x="4355976" y="3573016"/>
            <a:ext cx="4572000" cy="3046988"/>
          </a:xfrm>
          <a:prstGeom prst="rect">
            <a:avLst/>
          </a:prstGeom>
        </p:spPr>
        <p:txBody>
          <a:bodyPr>
            <a:spAutoFit/>
          </a:bodyPr>
          <a:lstStyle/>
          <a:p>
            <a:r>
              <a:rPr lang="ru-RU" sz="1600" b="1" i="1" dirty="0">
                <a:solidFill>
                  <a:srgbClr val="C00000"/>
                </a:solidFill>
                <a:latin typeface="Bookman Old Style" pitchFamily="18" charset="0"/>
              </a:rPr>
              <a:t>4. Создать собственную галерею рисунков.</a:t>
            </a:r>
          </a:p>
          <a:p>
            <a:r>
              <a:rPr lang="ru-RU" sz="1600" b="1" i="1" dirty="0">
                <a:solidFill>
                  <a:srgbClr val="002060"/>
                </a:solidFill>
                <a:latin typeface="Bookman Old Style" pitchFamily="18" charset="0"/>
              </a:rPr>
              <a:t>Можно заказать у юного художника «картины» разной тематики («Времена года», «Моя семья», «Мои любимые герои из прочитанных книг» например и т.д.), потом отобрать вместе с ним лучшие работы для выставки и развесить их вдоль стен.</a:t>
            </a:r>
          </a:p>
          <a:p>
            <a:r>
              <a:rPr lang="en-US" sz="1600" b="1" i="1" dirty="0">
                <a:solidFill>
                  <a:srgbClr val="0070C0"/>
                </a:solidFill>
                <a:latin typeface="Bookman Old Style" pitchFamily="18" charset="0"/>
                <a:hlinkClick r:id="rId6"/>
              </a:rPr>
              <a:t>https://risuemdoma.com/video</a:t>
            </a:r>
            <a:r>
              <a:rPr lang="en-US" sz="1600" b="1" i="1" dirty="0">
                <a:solidFill>
                  <a:srgbClr val="0070C0"/>
                </a:solidFill>
                <a:latin typeface="Bookman Old Style" pitchFamily="18" charset="0"/>
              </a:rPr>
              <a:t>.</a:t>
            </a:r>
            <a:endParaRPr lang="ru-RU" sz="1600" b="1" i="1" dirty="0">
              <a:solidFill>
                <a:srgbClr val="0070C0"/>
              </a:solidFill>
              <a:latin typeface="Bookman Old Style" pitchFamily="18" charset="0"/>
            </a:endParaRPr>
          </a:p>
          <a:p>
            <a:r>
              <a:rPr lang="en-US" sz="1600" b="1" i="1" dirty="0">
                <a:solidFill>
                  <a:srgbClr val="0070C0"/>
                </a:solidFill>
                <a:latin typeface="Bookman Old Style" pitchFamily="18" charset="0"/>
                <a:hlinkClick r:id="rId7"/>
              </a:rPr>
              <a:t>https://detvoraonline.ru/poigrat/flesh-raskraski/</a:t>
            </a:r>
            <a:r>
              <a:rPr lang="en-US" sz="1600" b="1" i="1" dirty="0">
                <a:solidFill>
                  <a:srgbClr val="0070C0"/>
                </a:solidFill>
                <a:latin typeface="Bookman Old Style" pitchFamily="18" charset="0"/>
              </a:rPr>
              <a:t>.</a:t>
            </a:r>
            <a:endParaRPr lang="ru-RU" sz="1600" b="1" i="1" dirty="0">
              <a:solidFill>
                <a:srgbClr val="0070C0"/>
              </a:solidFill>
              <a:latin typeface="Bookman Old Style" pitchFamily="18" charset="0"/>
            </a:endParaRPr>
          </a:p>
        </p:txBody>
      </p:sp>
      <p:sp>
        <p:nvSpPr>
          <p:cNvPr id="9" name="AutoShape 11" descr="http://www.playcast.ru/uploads/2018/05/19/2525943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3" descr="http://www.playcast.ru/uploads/2018/05/19/2525943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27" name="Picture 15" descr="http://cp12.nevsepic.com.ua/2-3/1358104676-1026781-www.nevsepic.com.u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720" y="7937"/>
            <a:ext cx="5233459" cy="344547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3330" name="Picture 18" descr="https://i.pinimg.com/originals/5b/a2/e9/5ba2e9d205ab2df94a815f19b681fbf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2852936"/>
            <a:ext cx="4157886" cy="382774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5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27984" y="116632"/>
            <a:ext cx="4572000" cy="3754874"/>
          </a:xfrm>
          <a:prstGeom prst="rect">
            <a:avLst/>
          </a:prstGeom>
        </p:spPr>
        <p:txBody>
          <a:bodyPr>
            <a:spAutoFit/>
          </a:bodyPr>
          <a:lstStyle/>
          <a:p>
            <a:pPr lvl="0"/>
            <a:r>
              <a:rPr lang="ru-RU" sz="1400" b="1" i="1" dirty="0">
                <a:solidFill>
                  <a:srgbClr val="C00000"/>
                </a:solidFill>
                <a:latin typeface="Bookman Old Style" pitchFamily="18" charset="0"/>
              </a:rPr>
              <a:t>6. Устроить математическую олимпиаду</a:t>
            </a:r>
            <a:r>
              <a:rPr lang="ru-RU" sz="1400" b="1" i="1" dirty="0">
                <a:solidFill>
                  <a:srgbClr val="002060"/>
                </a:solidFill>
                <a:latin typeface="Bookman Old Style" pitchFamily="18" charset="0"/>
              </a:rPr>
              <a:t>.</a:t>
            </a:r>
          </a:p>
          <a:p>
            <a:pPr lvl="0"/>
            <a:r>
              <a:rPr lang="ru-RU" sz="1400" b="1" i="1" dirty="0">
                <a:solidFill>
                  <a:srgbClr val="002060"/>
                </a:solidFill>
                <a:latin typeface="Bookman Old Style" pitchFamily="18" charset="0"/>
              </a:rPr>
              <a:t>Уделить время царице наук уж точно не будет лишним. Это поможет детям развить навыки счёта, а их родителям устроить мозгам разминку, потому как некоторые задачи в учебниках математики под силу решить только «избранным». Устроить конкурс на самого главного математика в доме можно, подобрав самые заковыристые упражнения из тех, что ребёнок недавно проходил в школе. Ну и о достойной награде для победителя забывать не стоит.</a:t>
            </a:r>
          </a:p>
          <a:p>
            <a:pPr lvl="0"/>
            <a:r>
              <a:rPr lang="ru-RU" sz="1400" b="1" i="1" dirty="0">
                <a:solidFill>
                  <a:srgbClr val="002060"/>
                </a:solidFill>
                <a:latin typeface="Bookman Old Style" pitchFamily="18" charset="0"/>
              </a:rPr>
              <a:t>(</a:t>
            </a:r>
            <a:r>
              <a:rPr lang="ru-RU" sz="1400" b="1" i="1" u="sng" dirty="0">
                <a:solidFill>
                  <a:srgbClr val="002060"/>
                </a:solidFill>
                <a:latin typeface="Bookman Old Style" pitchFamily="18" charset="0"/>
              </a:rPr>
              <a:t>полезные сайты: </a:t>
            </a:r>
            <a:r>
              <a:rPr lang="en-US" sz="1400" b="1" i="1" u="sng" dirty="0">
                <a:solidFill>
                  <a:srgbClr val="002060"/>
                </a:solidFill>
                <a:latin typeface="Bookman Old Style" pitchFamily="18" charset="0"/>
                <a:hlinkClick r:id="rId3"/>
              </a:rPr>
              <a:t>http://www.kokch.kts.ru/math/index.html</a:t>
            </a:r>
            <a:endParaRPr lang="ru-RU" sz="1400" b="1" i="1" u="sng" dirty="0">
              <a:solidFill>
                <a:srgbClr val="002060"/>
              </a:solidFill>
              <a:latin typeface="Bookman Old Style" pitchFamily="18" charset="0"/>
            </a:endParaRPr>
          </a:p>
          <a:p>
            <a:pPr lvl="0"/>
            <a:r>
              <a:rPr lang="ru-RU" sz="1400" b="1" i="1" dirty="0">
                <a:solidFill>
                  <a:srgbClr val="002060"/>
                </a:solidFill>
                <a:latin typeface="Bookman Old Style" pitchFamily="18" charset="0"/>
              </a:rPr>
              <a:t>Выбирай класс и тренируйся.</a:t>
            </a:r>
          </a:p>
        </p:txBody>
      </p:sp>
      <p:sp>
        <p:nvSpPr>
          <p:cNvPr id="6" name="Прямоугольник 5"/>
          <p:cNvSpPr/>
          <p:nvPr/>
        </p:nvSpPr>
        <p:spPr>
          <a:xfrm>
            <a:off x="21433" y="3645024"/>
            <a:ext cx="4572000" cy="1815882"/>
          </a:xfrm>
          <a:prstGeom prst="rect">
            <a:avLst/>
          </a:prstGeom>
        </p:spPr>
        <p:txBody>
          <a:bodyPr>
            <a:spAutoFit/>
          </a:bodyPr>
          <a:lstStyle/>
          <a:p>
            <a:pPr lvl="0"/>
            <a:r>
              <a:rPr lang="ru-RU" sz="1400" b="1" i="1" dirty="0">
                <a:solidFill>
                  <a:srgbClr val="C00000"/>
                </a:solidFill>
                <a:latin typeface="Bookman Old Style" pitchFamily="18" charset="0"/>
              </a:rPr>
              <a:t>7. Сделать своими </a:t>
            </a:r>
            <a:r>
              <a:rPr lang="ru-RU" sz="1400" b="1" i="1" dirty="0" err="1">
                <a:solidFill>
                  <a:srgbClr val="C00000"/>
                </a:solidFill>
                <a:latin typeface="Bookman Old Style" pitchFamily="18" charset="0"/>
              </a:rPr>
              <a:t>рукми</a:t>
            </a:r>
            <a:r>
              <a:rPr lang="ru-RU" sz="1400" b="1" i="1" dirty="0">
                <a:solidFill>
                  <a:srgbClr val="C00000"/>
                </a:solidFill>
                <a:latin typeface="Bookman Old Style" pitchFamily="18" charset="0"/>
              </a:rPr>
              <a:t>.</a:t>
            </a:r>
            <a:endParaRPr lang="ru-RU" sz="1400" b="1" i="1" dirty="0">
              <a:solidFill>
                <a:srgbClr val="002060"/>
              </a:solidFill>
              <a:latin typeface="Bookman Old Style" pitchFamily="18" charset="0"/>
            </a:endParaRPr>
          </a:p>
          <a:p>
            <a:pPr marL="342900" lvl="0" indent="-342900">
              <a:buAutoNum type="arabicParenR"/>
            </a:pPr>
            <a:r>
              <a:rPr lang="ru-RU" sz="1400" b="1" dirty="0">
                <a:solidFill>
                  <a:srgbClr val="002060"/>
                </a:solidFill>
                <a:latin typeface="Bookman Old Style" pitchFamily="18" charset="0"/>
                <a:hlinkClick r:id="rId4"/>
              </a:rPr>
              <a:t>Акция «Чудеса из вторичного сырья»</a:t>
            </a:r>
          </a:p>
          <a:p>
            <a:pPr marL="342900" lvl="0" indent="-342900">
              <a:buAutoNum type="arabicParenR"/>
            </a:pPr>
            <a:r>
              <a:rPr lang="en-US" sz="1400" b="1" i="1" dirty="0">
                <a:solidFill>
                  <a:srgbClr val="002060"/>
                </a:solidFill>
                <a:latin typeface="Bookman Old Style" pitchFamily="18" charset="0"/>
                <a:hlinkClick r:id="rId4"/>
              </a:rPr>
              <a:t>https://svoimirukamy.com/category/detskie-podelki</a:t>
            </a:r>
            <a:endParaRPr lang="ru-RU" sz="1400" b="1" i="1" dirty="0">
              <a:solidFill>
                <a:srgbClr val="002060"/>
              </a:solidFill>
              <a:latin typeface="Bookman Old Style" pitchFamily="18" charset="0"/>
            </a:endParaRPr>
          </a:p>
          <a:p>
            <a:pPr marL="342900" lvl="0" indent="-342900">
              <a:buAutoNum type="arabicParenR"/>
            </a:pPr>
            <a:r>
              <a:rPr lang="ru-RU" sz="1400" b="1" i="1" dirty="0">
                <a:solidFill>
                  <a:srgbClr val="002060"/>
                </a:solidFill>
                <a:latin typeface="Bookman Old Style" pitchFamily="18" charset="0"/>
                <a:hlinkClick r:id="rId5"/>
              </a:rPr>
              <a:t>http://allforchildren.ru/article/index.php</a:t>
            </a:r>
            <a:endParaRPr lang="ru-RU" sz="1400" b="1" i="1" dirty="0">
              <a:solidFill>
                <a:srgbClr val="002060"/>
              </a:solidFill>
              <a:latin typeface="Bookman Old Style" pitchFamily="18" charset="0"/>
            </a:endParaRPr>
          </a:p>
          <a:p>
            <a:pPr marL="342900" lvl="0" indent="-342900">
              <a:buAutoNum type="arabicParenR"/>
            </a:pPr>
            <a:r>
              <a:rPr lang="ru-RU" sz="1400" b="1" i="1" dirty="0">
                <a:solidFill>
                  <a:srgbClr val="002060"/>
                </a:solidFill>
                <a:latin typeface="Bookman Old Style" pitchFamily="18" charset="0"/>
                <a:hlinkClick r:id="rId6"/>
              </a:rPr>
              <a:t>http://www.detskiepodelki.ru/</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     Детские поделки своими руками - лепим, клеим, мастерим, делаем подарки.</a:t>
            </a:r>
          </a:p>
        </p:txBody>
      </p:sp>
      <p:pic>
        <p:nvPicPr>
          <p:cNvPr id="14348" name="Picture 12" descr="http://cp12.nevsepic.com.ua/2-3/1358104679-1026785-www.nevsepic.com.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43" y="37914"/>
            <a:ext cx="3951379" cy="360636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12" descr="Иллюстратор Marcel Marlier (1208 рабо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6604" y="3825082"/>
            <a:ext cx="3801820" cy="303291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7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16632"/>
            <a:ext cx="4572000" cy="2893100"/>
          </a:xfrm>
          <a:prstGeom prst="rect">
            <a:avLst/>
          </a:prstGeom>
        </p:spPr>
        <p:txBody>
          <a:bodyPr>
            <a:spAutoFit/>
          </a:bodyPr>
          <a:lstStyle/>
          <a:p>
            <a:pPr lvl="0"/>
            <a:r>
              <a:rPr lang="ru-RU" sz="1400" b="1" i="1" dirty="0">
                <a:solidFill>
                  <a:srgbClr val="C00000"/>
                </a:solidFill>
                <a:latin typeface="Bookman Old Style" pitchFamily="18" charset="0"/>
              </a:rPr>
              <a:t>10. Приготовить «что-нибудь вкусненькое»</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Часто детям хочется чего-нибудь «этакого», и совместная готовка отличный способ не только испечь вкусный пирог, но и увлечь ребёнка самим процессом. Готовя с мамой, дети учатся быть терпеливыми и следовать инструкциям. Дайте им поэкспериментировать с начинкой и декором, и они тут же поймут, что готовка – это не скучно и долго, а креативно и вкусно. (</a:t>
            </a:r>
            <a:r>
              <a:rPr lang="ru-RU" sz="1400" b="1" i="1" u="sng" dirty="0">
                <a:solidFill>
                  <a:srgbClr val="002060"/>
                </a:solidFill>
                <a:latin typeface="Bookman Old Style" pitchFamily="18" charset="0"/>
              </a:rPr>
              <a:t>в родительском чате поделитесь своими рецептами</a:t>
            </a:r>
            <a:r>
              <a:rPr lang="ru-RU" sz="1400" b="1" i="1" dirty="0">
                <a:solidFill>
                  <a:srgbClr val="002060"/>
                </a:solidFill>
                <a:latin typeface="Bookman Old Style" pitchFamily="18" charset="0"/>
              </a:rPr>
              <a:t>)</a:t>
            </a:r>
          </a:p>
        </p:txBody>
      </p:sp>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4214810" y="3000372"/>
            <a:ext cx="4572000" cy="1169551"/>
          </a:xfrm>
          <a:prstGeom prst="rect">
            <a:avLst/>
          </a:prstGeom>
        </p:spPr>
        <p:txBody>
          <a:bodyPr>
            <a:spAutoFit/>
          </a:bodyPr>
          <a:lstStyle/>
          <a:p>
            <a:pPr lvl="0"/>
            <a:r>
              <a:rPr lang="ru-RU" sz="1400" b="1" i="1" dirty="0">
                <a:solidFill>
                  <a:srgbClr val="C00000"/>
                </a:solidFill>
                <a:latin typeface="Bookman Old Style" pitchFamily="18" charset="0"/>
              </a:rPr>
              <a:t>11. Писать письма</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Вместо звонка или смс можно написать бабушке настоящее письмо. Это поможет развить грамотность и навыки письма.</a:t>
            </a:r>
          </a:p>
          <a:p>
            <a:pPr lvl="0"/>
            <a:r>
              <a:rPr lang="ru-RU" sz="1400" b="1" i="1" dirty="0">
                <a:solidFill>
                  <a:srgbClr val="002060"/>
                </a:solidFill>
                <a:latin typeface="Bookman Old Style" pitchFamily="18" charset="0"/>
              </a:rPr>
              <a:t>Примите участие в акции «Письмо другу»</a:t>
            </a:r>
          </a:p>
        </p:txBody>
      </p:sp>
      <p:sp>
        <p:nvSpPr>
          <p:cNvPr id="8" name="Прямоугольник 7"/>
          <p:cNvSpPr/>
          <p:nvPr/>
        </p:nvSpPr>
        <p:spPr>
          <a:xfrm>
            <a:off x="155575" y="4653136"/>
            <a:ext cx="4572000" cy="2031325"/>
          </a:xfrm>
          <a:prstGeom prst="rect">
            <a:avLst/>
          </a:prstGeom>
        </p:spPr>
        <p:txBody>
          <a:bodyPr>
            <a:spAutoFit/>
          </a:bodyPr>
          <a:lstStyle/>
          <a:p>
            <a:pPr lvl="0"/>
            <a:r>
              <a:rPr lang="ru-RU" sz="1400" b="1" i="1" dirty="0">
                <a:solidFill>
                  <a:srgbClr val="C00000"/>
                </a:solidFill>
                <a:latin typeface="Bookman Old Style" pitchFamily="18" charset="0"/>
              </a:rPr>
              <a:t>12. Пойти в импровизированный поход</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«Импровизированный» – потому что из дома выходить вам при этом не придётся! Зачем палатка, когда можно сделать шалаш из одеял? Да и костёр разводить необязательно – зефир можно пожарить в микроволновке. Главное не забыть взять с собой «в поход» хорошее настроение и дух авантюризма.</a:t>
            </a:r>
          </a:p>
        </p:txBody>
      </p:sp>
      <p:pic>
        <p:nvPicPr>
          <p:cNvPr id="15381" name="Picture 21" descr="http://cp12.nevsepic.com.ua/2-3/1358104770-1026783-www.nevsepic.com.u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05" y="2950029"/>
            <a:ext cx="2309539" cy="17778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383" name="Picture 23" descr="https://i.pinimg.com/originals/33/28/27/33282744e4a472b9f2300c092ec3ee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0"/>
            <a:ext cx="3382756" cy="31924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AutoShape 25" descr="https://img-fotki.yandex.ru/get/15536/86441892.9ed/0_11f90d_46d31c2c_XL.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27" descr="https://img-fotki.yandex.ru/get/15536/86441892.9ed/0_11f90d_46d31c2c_XL.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29" descr="https://img-fotki.yandex.ru/get/15536/86441892.9ed/0_11f90d_46d31c2c_XL.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95" name="Picture 35" descr="http://cp12.nevsepic.com.ua/2-3/1358104737-1026273-www.nevsepic.com.u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868" y="2960915"/>
            <a:ext cx="1935600" cy="17928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397" name="Picture 37" descr="http://4.bp.blogspot.com/_oMePBeJ5Cb4/SQfvVxarG1I/AAAAAAAAAZY/Zhj-F0PM3Gg/s1600/debbie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6928" y="4095075"/>
            <a:ext cx="3377072" cy="27593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5399" name="Picture 39" descr="Иллюстратор Marcel Marlier (1208 рабо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0214" y="4221088"/>
            <a:ext cx="2505743" cy="260096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3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8" y="7937"/>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07975" y="162256"/>
            <a:ext cx="3327921" cy="1815882"/>
          </a:xfrm>
          <a:prstGeom prst="rect">
            <a:avLst/>
          </a:prstGeom>
        </p:spPr>
        <p:txBody>
          <a:bodyPr wrap="square">
            <a:spAutoFit/>
          </a:bodyPr>
          <a:lstStyle/>
          <a:p>
            <a:pPr lvl="0"/>
            <a:r>
              <a:rPr lang="ru-RU" sz="1400" b="1" i="1" dirty="0">
                <a:solidFill>
                  <a:srgbClr val="C00000"/>
                </a:solidFill>
                <a:latin typeface="Bookman Old Style" pitchFamily="18" charset="0"/>
              </a:rPr>
              <a:t>13. Организовать соревнование на самую чистую комнату.</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И снова, главное – запастись призами и терпением.</a:t>
            </a:r>
          </a:p>
          <a:p>
            <a:pPr lvl="0"/>
            <a:r>
              <a:rPr lang="ru-RU" sz="1400" b="1" i="1" dirty="0">
                <a:solidFill>
                  <a:srgbClr val="002060"/>
                </a:solidFill>
                <a:latin typeface="Bookman Old Style" pitchFamily="18" charset="0"/>
              </a:rPr>
              <a:t>Акция «Чистый дом» (</a:t>
            </a:r>
            <a:r>
              <a:rPr lang="ru-RU" sz="1400" b="1" i="1" dirty="0" err="1">
                <a:solidFill>
                  <a:srgbClr val="002060"/>
                </a:solidFill>
                <a:latin typeface="Bookman Old Style" pitchFamily="18" charset="0"/>
              </a:rPr>
              <a:t>фотоотчёт</a:t>
            </a:r>
            <a:r>
              <a:rPr lang="ru-RU" sz="1400" b="1" i="1" dirty="0">
                <a:solidFill>
                  <a:srgbClr val="002060"/>
                </a:solidFill>
                <a:latin typeface="Bookman Old Style" pitchFamily="18" charset="0"/>
              </a:rPr>
              <a:t> о проделанной работе)</a:t>
            </a:r>
          </a:p>
        </p:txBody>
      </p:sp>
      <p:sp>
        <p:nvSpPr>
          <p:cNvPr id="6" name="Прямоугольник 5"/>
          <p:cNvSpPr/>
          <p:nvPr/>
        </p:nvSpPr>
        <p:spPr>
          <a:xfrm>
            <a:off x="19712" y="3322985"/>
            <a:ext cx="3120208" cy="1815882"/>
          </a:xfrm>
          <a:prstGeom prst="rect">
            <a:avLst/>
          </a:prstGeom>
        </p:spPr>
        <p:txBody>
          <a:bodyPr wrap="square">
            <a:spAutoFit/>
          </a:bodyPr>
          <a:lstStyle/>
          <a:p>
            <a:pPr lvl="0"/>
            <a:r>
              <a:rPr lang="ru-RU" sz="1400" b="1" i="1" dirty="0">
                <a:solidFill>
                  <a:srgbClr val="C00000"/>
                </a:solidFill>
                <a:latin typeface="Bookman Old Style" pitchFamily="18" charset="0"/>
              </a:rPr>
              <a:t>14. Пускать пузырьки</a:t>
            </a:r>
          </a:p>
          <a:p>
            <a:pPr lvl="0"/>
            <a:r>
              <a:rPr lang="ru-RU" sz="1400" b="1" i="1" dirty="0">
                <a:solidFill>
                  <a:srgbClr val="002060"/>
                </a:solidFill>
                <a:latin typeface="Bookman Old Style" pitchFamily="18" charset="0"/>
              </a:rPr>
              <a:t>Можно научить ребёнка делать мыльные пузыри из жидкого мыла, шампуня или средства для мытья посуды. Напомним, что выдувать их можно даже через обычную коктейльную трубочку.</a:t>
            </a:r>
          </a:p>
        </p:txBody>
      </p:sp>
      <p:sp>
        <p:nvSpPr>
          <p:cNvPr id="9" name="Прямоугольник 8"/>
          <p:cNvSpPr/>
          <p:nvPr/>
        </p:nvSpPr>
        <p:spPr>
          <a:xfrm>
            <a:off x="3635896" y="29056"/>
            <a:ext cx="5328592" cy="2031325"/>
          </a:xfrm>
          <a:prstGeom prst="rect">
            <a:avLst/>
          </a:prstGeom>
        </p:spPr>
        <p:txBody>
          <a:bodyPr wrap="square">
            <a:spAutoFit/>
          </a:bodyPr>
          <a:lstStyle/>
          <a:p>
            <a:pPr lvl="0"/>
            <a:r>
              <a:rPr lang="ru-RU" sz="1400" b="1" i="1" dirty="0">
                <a:solidFill>
                  <a:srgbClr val="C00000"/>
                </a:solidFill>
                <a:latin typeface="Bookman Old Style" pitchFamily="18" charset="0"/>
              </a:rPr>
              <a:t>15. Создание пластилинового мультфильма. </a:t>
            </a:r>
            <a:r>
              <a:rPr lang="ru-RU" sz="1400" b="1" i="1" dirty="0">
                <a:solidFill>
                  <a:srgbClr val="002060"/>
                </a:solidFill>
                <a:latin typeface="Bookman Old Style" pitchFamily="18" charset="0"/>
              </a:rPr>
              <a:t>Помните, как в нашем детстве создавали мультфильмы? Теперь у современных детей есть для этого все. Вам понадобится нейтральный фон, смартфон, подставка для камеры или штатив, хорошее освещение, ну и, конечно, пластилиновые фигурки. Устанавливайте фигурки, затем перемещайте их понемногу, снимая на камеру.</a:t>
            </a:r>
          </a:p>
        </p:txBody>
      </p:sp>
      <p:sp>
        <p:nvSpPr>
          <p:cNvPr id="2" name="Прямоугольник 1"/>
          <p:cNvSpPr/>
          <p:nvPr/>
        </p:nvSpPr>
        <p:spPr>
          <a:xfrm>
            <a:off x="3139920" y="3643942"/>
            <a:ext cx="2808312" cy="2031325"/>
          </a:xfrm>
          <a:prstGeom prst="rect">
            <a:avLst/>
          </a:prstGeom>
        </p:spPr>
        <p:txBody>
          <a:bodyPr wrap="square">
            <a:spAutoFit/>
          </a:bodyPr>
          <a:lstStyle/>
          <a:p>
            <a:pPr lvl="0"/>
            <a:r>
              <a:rPr lang="ru-RU" sz="1400" b="1" i="1" dirty="0">
                <a:solidFill>
                  <a:srgbClr val="C00000"/>
                </a:solidFill>
                <a:latin typeface="Bookman Old Style" pitchFamily="18" charset="0"/>
              </a:rPr>
              <a:t>16. Собрать </a:t>
            </a:r>
            <a:r>
              <a:rPr lang="ru-RU" sz="1400" b="1" i="1" dirty="0" err="1">
                <a:solidFill>
                  <a:srgbClr val="C00000"/>
                </a:solidFill>
                <a:latin typeface="Bookman Old Style" pitchFamily="18" charset="0"/>
              </a:rPr>
              <a:t>пазл</a:t>
            </a:r>
            <a:endParaRPr lang="ru-RU" sz="1400" b="1" i="1" dirty="0">
              <a:solidFill>
                <a:srgbClr val="C00000"/>
              </a:solidFill>
              <a:latin typeface="Bookman Old Style" pitchFamily="18" charset="0"/>
            </a:endParaRPr>
          </a:p>
          <a:p>
            <a:pPr lvl="0"/>
            <a:r>
              <a:rPr lang="ru-RU" sz="1400" b="1" i="1" dirty="0">
                <a:solidFill>
                  <a:srgbClr val="002060"/>
                </a:solidFill>
                <a:latin typeface="Bookman Old Style" pitchFamily="18" charset="0"/>
              </a:rPr>
              <a:t>Тут и терпение, и логика, и местами физика с геометрией. В общем, настоящая палочка-выручалочка. А с </a:t>
            </a:r>
            <a:r>
              <a:rPr lang="ru-RU" sz="1400" b="1" i="1" dirty="0" err="1">
                <a:solidFill>
                  <a:srgbClr val="002060"/>
                </a:solidFill>
                <a:latin typeface="Bookman Old Style" pitchFamily="18" charset="0"/>
              </a:rPr>
              <a:t>пазлом</a:t>
            </a:r>
            <a:r>
              <a:rPr lang="ru-RU" sz="1400" b="1" i="1" dirty="0">
                <a:solidFill>
                  <a:srgbClr val="002060"/>
                </a:solidFill>
                <a:latin typeface="Bookman Old Style" pitchFamily="18" charset="0"/>
              </a:rPr>
              <a:t> из 1000 элементов можно занять ребёнка надолго.</a:t>
            </a:r>
          </a:p>
        </p:txBody>
      </p:sp>
      <p:pic>
        <p:nvPicPr>
          <p:cNvPr id="17412" name="Picture 4" descr="http://cp12.nevsepic.com.ua/2-3/1358104786-1026645-www.nevsepic.com.u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08" t="41171"/>
          <a:stretch/>
        </p:blipFill>
        <p:spPr bwMode="auto">
          <a:xfrm>
            <a:off x="5243718" y="1889299"/>
            <a:ext cx="3863516" cy="204375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7416" name="Picture 8" descr="Иллюстратор Marcel Marlier (1208 рабо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1645612"/>
            <a:ext cx="2136300" cy="18414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418" name="Picture 10" descr="Иллюстратор Marcel Marlier (1208 рабо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281" y="1821928"/>
            <a:ext cx="1667791" cy="14676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422" name="Picture 14" descr="Иллюстратор Marcel Marlier (1208 работ)"/>
          <p:cNvPicPr>
            <a:picLocks noChangeAspect="1" noChangeArrowheads="1"/>
          </p:cNvPicPr>
          <p:nvPr/>
        </p:nvPicPr>
        <p:blipFill rotWithShape="1">
          <a:blip r:embed="rId6">
            <a:extLst>
              <a:ext uri="{28A0092B-C50C-407E-A947-70E740481C1C}">
                <a14:useLocalDpi xmlns:a14="http://schemas.microsoft.com/office/drawing/2010/main" val="0"/>
              </a:ext>
            </a:extLst>
          </a:blip>
          <a:srcRect l="13229" t="6329" r="8370" b="56460"/>
          <a:stretch/>
        </p:blipFill>
        <p:spPr bwMode="auto">
          <a:xfrm>
            <a:off x="612977" y="5045206"/>
            <a:ext cx="2133744" cy="18127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099" name="Picture 3" descr="C:\Users\1\Desktop\Рееомендации родителям ВЕСНА\Новая папка\1358104752-1026780-www.nevsepic.com.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577" y="3861048"/>
            <a:ext cx="3590379" cy="29584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2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2" y="7937"/>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55575" y="160337"/>
            <a:ext cx="6300192" cy="3970318"/>
          </a:xfrm>
          <a:prstGeom prst="rect">
            <a:avLst/>
          </a:prstGeom>
        </p:spPr>
        <p:txBody>
          <a:bodyPr wrap="square">
            <a:spAutoFit/>
          </a:bodyPr>
          <a:lstStyle/>
          <a:p>
            <a:pPr lvl="0"/>
            <a:r>
              <a:rPr lang="ru-RU" sz="1400" b="1" i="1" dirty="0">
                <a:solidFill>
                  <a:srgbClr val="C00000"/>
                </a:solidFill>
                <a:latin typeface="Bookman Old Style" pitchFamily="18" charset="0"/>
              </a:rPr>
              <a:t>17. Заниматься декоративно-прикладным искусством✂</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Картон, маркеры, обрезки бумаги, мелки – всё, что угодно подойдёт для создания шедевра. Из подручных материалов можно делать, аппликации, вырезать кукол, конструировать роботов. Главное – выделить для «мастерской» свободное от дорогих ковров и мебели пространство. </a:t>
            </a:r>
          </a:p>
          <a:p>
            <a:pPr lvl="0"/>
            <a:r>
              <a:rPr lang="ru-RU" sz="1400" b="1" i="1" dirty="0">
                <a:solidFill>
                  <a:srgbClr val="002060"/>
                </a:solidFill>
                <a:latin typeface="Bookman Old Style" pitchFamily="18" charset="0"/>
              </a:rPr>
              <a:t>Как и многие другие, идеи «безопасных для интерьера» поделок можно почерпнуть из </a:t>
            </a:r>
            <a:r>
              <a:rPr lang="ru-RU" sz="1400" b="1" i="1" u="sng" dirty="0">
                <a:solidFill>
                  <a:srgbClr val="002060"/>
                </a:solidFill>
                <a:latin typeface="Bookman Old Style" pitchFamily="18" charset="0"/>
              </a:rPr>
              <a:t>предлагаемых сайтов: </a:t>
            </a:r>
            <a:r>
              <a:rPr lang="en-US" sz="1400" b="1" i="1" u="sng" dirty="0">
                <a:solidFill>
                  <a:srgbClr val="002060"/>
                </a:solidFill>
                <a:latin typeface="Bookman Old Style" pitchFamily="18" charset="0"/>
                <a:hlinkClick r:id="rId3"/>
              </a:rPr>
              <a:t>https://infourok.ru/go.html?href=https%3A%2F%2Fnovye-multiki.ru%2Ftvorcheskaya-masterskaya%2Furoki-lepki-iz-plastilina-gliny-plastiki%2F</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a:p>
            <a:pPr lvl="0"/>
            <a:r>
              <a:rPr lang="en-US" sz="1400" b="1" i="1" u="sng" dirty="0">
                <a:solidFill>
                  <a:srgbClr val="002060"/>
                </a:solidFill>
                <a:latin typeface="Bookman Old Style" pitchFamily="18" charset="0"/>
              </a:rPr>
              <a:t> </a:t>
            </a:r>
            <a:r>
              <a:rPr lang="en-US" sz="1400" b="1" i="1" u="sng" dirty="0">
                <a:solidFill>
                  <a:srgbClr val="002060"/>
                </a:solidFill>
                <a:latin typeface="Bookman Old Style" pitchFamily="18" charset="0"/>
                <a:hlinkClick r:id="rId4"/>
              </a:rPr>
              <a:t>https://zen.yandex.ru/media/welady/5-prostyh-receptov-prigotovleniia-solenogo-testa-dlia-lepki-foto-5c21d19de2cf3a00aa35e53a</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a:p>
            <a:pPr lvl="0"/>
            <a:r>
              <a:rPr lang="en-US" sz="1400" b="1" i="1" u="sng" dirty="0">
                <a:solidFill>
                  <a:srgbClr val="002060"/>
                </a:solidFill>
                <a:latin typeface="Bookman Old Style" pitchFamily="18" charset="0"/>
                <a:hlinkClick r:id="rId5"/>
              </a:rPr>
              <a:t>https://infourok.ru/go.html?href=https%3A%2F%2Fnovye-multiki.ru%2Ftvorcheskaya-masterskaya%2Fpodelki-svoimi-rukami%2F</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p:txBody>
      </p:sp>
      <p:sp>
        <p:nvSpPr>
          <p:cNvPr id="11" name="Прямоугольник 10"/>
          <p:cNvSpPr/>
          <p:nvPr/>
        </p:nvSpPr>
        <p:spPr>
          <a:xfrm>
            <a:off x="4169767" y="4144832"/>
            <a:ext cx="4572000" cy="2031325"/>
          </a:xfrm>
          <a:prstGeom prst="rect">
            <a:avLst/>
          </a:prstGeom>
        </p:spPr>
        <p:txBody>
          <a:bodyPr>
            <a:spAutoFit/>
          </a:bodyPr>
          <a:lstStyle/>
          <a:p>
            <a:pPr lvl="0"/>
            <a:r>
              <a:rPr lang="ru-RU" sz="1400" b="1" i="1" dirty="0">
                <a:solidFill>
                  <a:srgbClr val="C00000"/>
                </a:solidFill>
                <a:latin typeface="Bookman Old Style" pitchFamily="18" charset="0"/>
              </a:rPr>
              <a:t>17. Караоке. </a:t>
            </a:r>
          </a:p>
          <a:p>
            <a:pPr lvl="0"/>
            <a:r>
              <a:rPr lang="ru-RU" sz="1400" b="1" i="1" dirty="0">
                <a:solidFill>
                  <a:srgbClr val="002060"/>
                </a:solidFill>
                <a:latin typeface="Bookman Old Style" pitchFamily="18" charset="0"/>
              </a:rPr>
              <a:t>Главное, не устраивать его поздно вечером. Включайте любимые песни, пойте слова и снимайте стресс. Если у вас дома есть микрофон и специальные программы для караоке, то это идеальный вариант.</a:t>
            </a:r>
          </a:p>
          <a:p>
            <a:pPr lvl="0"/>
            <a:r>
              <a:rPr lang="en-US" sz="1400" b="1" i="1" dirty="0">
                <a:solidFill>
                  <a:srgbClr val="002060"/>
                </a:solidFill>
                <a:latin typeface="Bookman Old Style" pitchFamily="18" charset="0"/>
                <a:hlinkClick r:id="rId6"/>
              </a:rPr>
              <a:t>https://</a:t>
            </a:r>
            <a:r>
              <a:rPr lang="ru-RU" sz="1400" b="1" i="1" dirty="0">
                <a:solidFill>
                  <a:srgbClr val="002060"/>
                </a:solidFill>
                <a:latin typeface="Bookman Old Style" pitchFamily="18" charset="0"/>
                <a:hlinkClick r:id="rId6"/>
              </a:rPr>
              <a:t>мир-</a:t>
            </a:r>
            <a:r>
              <a:rPr lang="ru-RU" sz="1400" b="1" i="1" dirty="0" err="1">
                <a:solidFill>
                  <a:srgbClr val="002060"/>
                </a:solidFill>
                <a:latin typeface="Bookman Old Style" pitchFamily="18" charset="0"/>
                <a:hlinkClick r:id="rId6"/>
              </a:rPr>
              <a:t>детей.дети</a:t>
            </a:r>
            <a:r>
              <a:rPr lang="ru-RU" sz="1400" b="1" i="1" dirty="0">
                <a:solidFill>
                  <a:srgbClr val="002060"/>
                </a:solidFill>
                <a:latin typeface="Bookman Old Style" pitchFamily="18" charset="0"/>
                <a:hlinkClick r:id="rId6"/>
              </a:rPr>
              <a:t>/</a:t>
            </a:r>
            <a:r>
              <a:rPr lang="en-US" sz="1400" b="1" i="1" dirty="0">
                <a:solidFill>
                  <a:srgbClr val="002060"/>
                </a:solidFill>
                <a:latin typeface="Bookman Old Style" pitchFamily="18" charset="0"/>
                <a:hlinkClick r:id="rId6"/>
              </a:rPr>
              <a:t>to-kids/fun-clips-online.html</a:t>
            </a:r>
            <a:endParaRPr lang="ru-RU" sz="1400" b="1" i="1" dirty="0">
              <a:solidFill>
                <a:srgbClr val="002060"/>
              </a:solidFill>
              <a:latin typeface="Bookman Old Style" pitchFamily="18" charset="0"/>
            </a:endParaRPr>
          </a:p>
        </p:txBody>
      </p:sp>
      <p:pic>
        <p:nvPicPr>
          <p:cNvPr id="16398" name="Picture 14" descr="http://cp12.nevsepic.com.ua/2-3/1358104924-1026742-www.nevsepic.com.u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9791" y="692697"/>
            <a:ext cx="3615305" cy="29523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6402" name="Picture 18" descr="Иллюстратор Marcel Marlier (1208 рабо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6" y="4005064"/>
            <a:ext cx="3709392" cy="284139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69866" y="6093296"/>
            <a:ext cx="6405472" cy="707886"/>
          </a:xfrm>
          <a:prstGeom prst="rect">
            <a:avLst/>
          </a:prstGeom>
          <a:noFill/>
        </p:spPr>
        <p:txBody>
          <a:bodyPr wrap="none" lIns="91440" tIns="45720" rIns="91440" bIns="45720">
            <a:spAutoFit/>
          </a:bodyPr>
          <a:lstStyle/>
          <a:p>
            <a:pPr algn="ctr"/>
            <a:r>
              <a:rPr lang="ru-RU" sz="2000" b="1" dirty="0">
                <a:ln w="1905"/>
                <a:solidFill>
                  <a:srgbClr val="002060"/>
                </a:solidFill>
                <a:effectLst>
                  <a:innerShdw blurRad="69850" dist="43180" dir="5400000">
                    <a:srgbClr val="000000">
                      <a:alpha val="65000"/>
                    </a:srgbClr>
                  </a:innerShdw>
                </a:effectLst>
              </a:rPr>
              <a:t>В папке </a:t>
            </a:r>
            <a:r>
              <a:rPr lang="ru-RU" sz="2000" b="1" dirty="0">
                <a:ln w="1905"/>
                <a:solidFill>
                  <a:srgbClr val="FF0000"/>
                </a:solidFill>
                <a:effectLst>
                  <a:innerShdw blurRad="69850" dist="43180" dir="5400000">
                    <a:srgbClr val="000000">
                      <a:alpha val="65000"/>
                    </a:srgbClr>
                  </a:innerShdw>
                </a:effectLst>
              </a:rPr>
              <a:t>«Давайте поиграем»</a:t>
            </a:r>
            <a:r>
              <a:rPr lang="ru-RU" sz="2000" b="1" dirty="0">
                <a:ln w="1905"/>
                <a:solidFill>
                  <a:srgbClr val="002060"/>
                </a:solidFill>
                <a:effectLst>
                  <a:innerShdw blurRad="69850" dist="43180" dir="5400000">
                    <a:srgbClr val="000000">
                      <a:alpha val="65000"/>
                    </a:srgbClr>
                  </a:innerShdw>
                </a:effectLst>
              </a:rPr>
              <a:t> можно найти игры для</a:t>
            </a:r>
          </a:p>
          <a:p>
            <a:pPr algn="ctr"/>
            <a:r>
              <a:rPr lang="ru-RU" sz="2000" b="1" dirty="0">
                <a:ln w="1905"/>
                <a:solidFill>
                  <a:srgbClr val="002060"/>
                </a:solidFill>
                <a:effectLst>
                  <a:innerShdw blurRad="69850" dist="43180" dir="5400000">
                    <a:srgbClr val="000000">
                      <a:alpha val="65000"/>
                    </a:srgbClr>
                  </a:innerShdw>
                </a:effectLst>
              </a:rPr>
              <a:t> совместного и самостоятельного время провождения. </a:t>
            </a:r>
          </a:p>
        </p:txBody>
      </p:sp>
    </p:spTree>
    <p:extLst>
      <p:ext uri="{BB962C8B-B14F-4D97-AF65-F5344CB8AC3E}">
        <p14:creationId xmlns:p14="http://schemas.microsoft.com/office/powerpoint/2010/main" val="248176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8"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3554" name="Picture 2" descr="http://cp12.nevsepic.com.ua/2-3/1358104786-1026252-www.nevsepic.com.ua.jpg"/>
          <p:cNvPicPr>
            <a:picLocks noChangeAspect="1" noChangeArrowheads="1"/>
          </p:cNvPicPr>
          <p:nvPr/>
        </p:nvPicPr>
        <p:blipFill rotWithShape="1">
          <a:blip r:embed="rId3">
            <a:extLst>
              <a:ext uri="{28A0092B-C50C-407E-A947-70E740481C1C}">
                <a14:useLocalDpi xmlns:a14="http://schemas.microsoft.com/office/drawing/2010/main" val="0"/>
              </a:ext>
            </a:extLst>
          </a:blip>
          <a:srcRect r="9715"/>
          <a:stretch/>
        </p:blipFill>
        <p:spPr bwMode="auto">
          <a:xfrm>
            <a:off x="0" y="619125"/>
            <a:ext cx="6879771" cy="623887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906" y="110308"/>
            <a:ext cx="864762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Полезные ссылки для Вас и Ваших детей</a:t>
            </a:r>
          </a:p>
        </p:txBody>
      </p:sp>
      <p:sp>
        <p:nvSpPr>
          <p:cNvPr id="13" name="Прямоугольник 12"/>
          <p:cNvSpPr/>
          <p:nvPr/>
        </p:nvSpPr>
        <p:spPr>
          <a:xfrm>
            <a:off x="4033672" y="756639"/>
            <a:ext cx="5110328" cy="6032421"/>
          </a:xfrm>
          <a:prstGeom prst="rect">
            <a:avLst/>
          </a:prstGeom>
        </p:spPr>
        <p:txBody>
          <a:bodyPr wrap="square">
            <a:spAutoFit/>
          </a:bodyPr>
          <a:lstStyle/>
          <a:p>
            <a:pPr marL="285750" indent="-285750">
              <a:buFont typeface="Arial" pitchFamily="34" charset="0"/>
              <a:buChar char="•"/>
            </a:pPr>
            <a:r>
              <a:rPr lang="ru-RU" b="1" i="1" dirty="0">
                <a:latin typeface="Bookman Old Style" pitchFamily="18" charset="0"/>
              </a:rPr>
              <a:t>"</a:t>
            </a:r>
            <a:r>
              <a:rPr lang="ru-RU" sz="1600" b="1" i="1" dirty="0" err="1">
                <a:latin typeface="Bookman Old Style" pitchFamily="18" charset="0"/>
              </a:rPr>
              <a:t>Мурзилка</a:t>
            </a:r>
            <a:r>
              <a:rPr lang="ru-RU" sz="1600" b="1" dirty="0">
                <a:latin typeface="Bookman Old Style" pitchFamily="18" charset="0"/>
              </a:rPr>
              <a:t>"  </a:t>
            </a:r>
            <a:r>
              <a:rPr lang="en-US" sz="1600" b="1" dirty="0">
                <a:latin typeface="Bookman Old Style" pitchFamily="18" charset="0"/>
                <a:hlinkClick r:id="rId4"/>
              </a:rPr>
              <a:t>http://www.murzilka.org/</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"Костёр" </a:t>
            </a:r>
            <a:r>
              <a:rPr lang="en-US" sz="1600" b="1" dirty="0">
                <a:latin typeface="Bookman Old Style" pitchFamily="18" charset="0"/>
                <a:hlinkClick r:id="rId5"/>
              </a:rPr>
              <a:t>http://www.kostyor.ru/</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a:t>
            </a:r>
            <a:r>
              <a:rPr lang="ru-RU" sz="1600" b="1" i="1" dirty="0" err="1">
                <a:latin typeface="Bookman Old Style" pitchFamily="18" charset="0"/>
              </a:rPr>
              <a:t>Филлипок</a:t>
            </a:r>
            <a:r>
              <a:rPr lang="ru-RU" sz="1600" b="1" i="1" dirty="0">
                <a:latin typeface="Bookman Old Style" pitchFamily="18" charset="0"/>
              </a:rPr>
              <a:t>" </a:t>
            </a:r>
            <a:r>
              <a:rPr lang="en-US" sz="1600" b="1" dirty="0">
                <a:latin typeface="Bookman Old Style" pitchFamily="18" charset="0"/>
                <a:hlinkClick r:id="rId6"/>
              </a:rPr>
              <a:t>//www.filipoc.rhttp:u</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 На вкладке «Почитать» много детских книг. Быстро и бесплатно скачиваются. </a:t>
            </a:r>
          </a:p>
          <a:p>
            <a:r>
              <a:rPr lang="ru-RU" sz="1600" b="1" i="1" dirty="0">
                <a:latin typeface="Bookman Old Style" pitchFamily="18" charset="0"/>
                <a:hlinkClick r:id="rId7"/>
              </a:rPr>
              <a:t>    </a:t>
            </a:r>
            <a:r>
              <a:rPr lang="ru-RU" sz="1600" b="1" dirty="0">
                <a:latin typeface="Bookman Old Style" pitchFamily="18" charset="0"/>
                <a:hlinkClick r:id="rId7"/>
              </a:rPr>
              <a:t>http://detstvo.ru/library/</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 Это настоящий кладезь, здесь есть </a:t>
            </a:r>
            <a:r>
              <a:rPr lang="ru-RU" sz="1600" b="1" i="1" dirty="0" err="1">
                <a:latin typeface="Bookman Old Style" pitchFamily="18" charset="0"/>
              </a:rPr>
              <a:t>видеоуроки</a:t>
            </a:r>
            <a:r>
              <a:rPr lang="ru-RU" sz="1600" b="1" i="1" dirty="0">
                <a:latin typeface="Bookman Old Style" pitchFamily="18" charset="0"/>
              </a:rPr>
              <a:t>, тренажеры и тесты по всем школьным предметам с 1 по 11 класс.</a:t>
            </a:r>
          </a:p>
          <a:p>
            <a:pPr marL="285750" indent="-285750">
              <a:buFont typeface="Arial" pitchFamily="34" charset="0"/>
              <a:buChar char="•"/>
            </a:pPr>
            <a:r>
              <a:rPr lang="en-US" sz="1600" b="1" dirty="0">
                <a:solidFill>
                  <a:srgbClr val="4283C0"/>
                </a:solidFill>
                <a:latin typeface="Arial"/>
                <a:hlinkClick r:id="rId8"/>
              </a:rPr>
              <a:t>interneturok.ru</a:t>
            </a:r>
            <a:endParaRPr lang="ru-RU" sz="1600" b="1" i="1" dirty="0">
              <a:latin typeface="Bookman Old Style" pitchFamily="18" charset="0"/>
            </a:endParaRPr>
          </a:p>
          <a:p>
            <a:pPr marL="285750" indent="-285750">
              <a:buFont typeface="Arial" pitchFamily="34" charset="0"/>
              <a:buChar char="•"/>
            </a:pPr>
            <a:r>
              <a:rPr lang="ru-RU" sz="1600" b="1" i="1" dirty="0">
                <a:latin typeface="Bookman Old Style" pitchFamily="18" charset="0"/>
              </a:rPr>
              <a:t>Крупная онлайновая детская библиотека, которая содержит тексты программных произведений по литературе с 1 по 11 классы.</a:t>
            </a:r>
          </a:p>
          <a:p>
            <a:pPr marL="285750" indent="-285750">
              <a:buFont typeface="Arial" pitchFamily="34" charset="0"/>
              <a:buChar char="•"/>
            </a:pPr>
            <a:r>
              <a:rPr lang="en-US" sz="1600" b="1" dirty="0">
                <a:solidFill>
                  <a:srgbClr val="4283C0"/>
                </a:solidFill>
                <a:latin typeface="Arial"/>
                <a:hlinkClick r:id="rId9"/>
              </a:rPr>
              <a:t>gostei.ru</a:t>
            </a:r>
            <a:endParaRPr lang="ru-RU" sz="1600" b="1" i="1" dirty="0">
              <a:latin typeface="Bookman Old Style" pitchFamily="18" charset="0"/>
            </a:endParaRPr>
          </a:p>
          <a:p>
            <a:pPr marL="285750" indent="-285750">
              <a:buFont typeface="Arial" pitchFamily="34" charset="0"/>
              <a:buChar char="•"/>
            </a:pPr>
            <a:r>
              <a:rPr lang="ru-RU" sz="1600" b="1" i="1" dirty="0" err="1">
                <a:latin typeface="Bookman Old Style" pitchFamily="18" charset="0"/>
              </a:rPr>
              <a:t>Мегаэнциклопедия</a:t>
            </a:r>
            <a:r>
              <a:rPr lang="ru-RU" sz="1600" b="1" i="1" dirty="0">
                <a:latin typeface="Bookman Old Style" pitchFamily="18" charset="0"/>
              </a:rPr>
              <a:t> о животных, населяющих планету.</a:t>
            </a:r>
          </a:p>
          <a:p>
            <a:pPr marL="285750" indent="-285750">
              <a:buFont typeface="Arial" pitchFamily="34" charset="0"/>
              <a:buChar char="•"/>
            </a:pPr>
            <a:r>
              <a:rPr lang="en-US" sz="1600" b="1" dirty="0">
                <a:solidFill>
                  <a:srgbClr val="4283C0"/>
                </a:solidFill>
                <a:latin typeface="Arial"/>
                <a:hlinkClick r:id="rId10"/>
              </a:rPr>
              <a:t>zooclub.ru</a:t>
            </a:r>
            <a:endParaRPr lang="ru-RU" sz="1600" b="1" dirty="0">
              <a:solidFill>
                <a:srgbClr val="4283C0"/>
              </a:solidFill>
              <a:latin typeface="Arial"/>
            </a:endParaRPr>
          </a:p>
          <a:p>
            <a:pPr marL="285750" indent="-285750">
              <a:buFont typeface="Arial" pitchFamily="34" charset="0"/>
              <a:buChar char="•"/>
            </a:pPr>
            <a:r>
              <a:rPr lang="ru-RU" sz="1600" b="1" i="1" dirty="0">
                <a:latin typeface="Bookman Old Style" pitchFamily="18" charset="0"/>
              </a:rPr>
              <a:t>онлайн-платформа, где ученики изучают школьные предметы в интерактивной и веселой форме. </a:t>
            </a:r>
          </a:p>
          <a:p>
            <a:pPr marL="285750" indent="-285750">
              <a:buFont typeface="Arial" pitchFamily="34" charset="0"/>
              <a:buChar char="•"/>
            </a:pPr>
            <a:r>
              <a:rPr lang="en-US" sz="1600" b="1" dirty="0">
                <a:solidFill>
                  <a:srgbClr val="4283C0"/>
                </a:solidFill>
                <a:latin typeface="Arial"/>
                <a:hlinkClick r:id="rId11"/>
              </a:rPr>
              <a:t>uchi.ru</a:t>
            </a:r>
            <a:endParaRPr lang="ru-RU" sz="1600" b="1" i="1" dirty="0">
              <a:latin typeface="Bookman Old Style" pitchFamily="18" charset="0"/>
            </a:endParaRPr>
          </a:p>
        </p:txBody>
      </p:sp>
    </p:spTree>
    <p:extLst>
      <p:ext uri="{BB962C8B-B14F-4D97-AF65-F5344CB8AC3E}">
        <p14:creationId xmlns:p14="http://schemas.microsoft.com/office/powerpoint/2010/main" val="125898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0-tub-ru.yandex.net/i?id=b7f267da44ddf7980949b61aa797503d-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pngdrive.com/wp-content/uploads/edd/2019/08/pngdrive-1000X1000-Child-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2050" name="Picture 2" descr="https://avatars.mds.yandex.net/get-pdb/1209255/535e093f-478d-47a6-9d50-663cd7a96aa1/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 y="142852"/>
            <a:ext cx="9177456" cy="685360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1\Desktop\Рееомендации родителям ВЕСНА\Новая папка\1358104784-1026313-www.nevsepic.com.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5784" y="0"/>
            <a:ext cx="2851654" cy="70562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785918" y="1643050"/>
            <a:ext cx="5572164" cy="1323439"/>
          </a:xfrm>
          <a:prstGeom prst="rect">
            <a:avLst/>
          </a:prstGeom>
        </p:spPr>
        <p:txBody>
          <a:bodyPr wrap="square">
            <a:spAutoFit/>
          </a:bodyPr>
          <a:lstStyle/>
          <a:p>
            <a:pPr marL="342900" lvl="0" indent="-342900"/>
            <a:r>
              <a:rPr lang="ru-RU" sz="1600" b="1" i="1" dirty="0">
                <a:solidFill>
                  <a:srgbClr val="002060"/>
                </a:solidFill>
                <a:latin typeface="Bookman Old Style" pitchFamily="18" charset="0"/>
              </a:rPr>
              <a:t>    1. «Играем в настольные игры или смотрим кино».</a:t>
            </a:r>
          </a:p>
          <a:p>
            <a:pPr marL="342900" lvl="0" indent="-342900"/>
            <a:r>
              <a:rPr lang="ru-RU" sz="1600" b="1" i="1" dirty="0">
                <a:solidFill>
                  <a:srgbClr val="C00000"/>
                </a:solidFill>
                <a:latin typeface="Bookman Old Style" pitchFamily="18" charset="0"/>
              </a:rPr>
              <a:t>      </a:t>
            </a:r>
            <a:r>
              <a:rPr lang="ru-RU" sz="1400" b="1" i="1" dirty="0">
                <a:latin typeface="Bookman Old Style" pitchFamily="18" charset="0"/>
              </a:rPr>
              <a:t>Что мы будем делать?. Как называется? </a:t>
            </a:r>
          </a:p>
          <a:p>
            <a:pPr marL="342900" lvl="0" indent="-342900"/>
            <a:r>
              <a:rPr lang="ru-RU" sz="1400" b="1" i="1" dirty="0">
                <a:latin typeface="Bookman Old Style" pitchFamily="18" charset="0"/>
              </a:rPr>
              <a:t>      О чем? О ком? Что запомнилось?</a:t>
            </a:r>
          </a:p>
          <a:p>
            <a:pPr marL="342900" lvl="0" indent="-342900"/>
            <a:endParaRPr lang="ru-RU" sz="1600" b="1" i="1" dirty="0">
              <a:latin typeface="Bookman Old Style" pitchFamily="18" charset="0"/>
            </a:endParaRPr>
          </a:p>
        </p:txBody>
      </p:sp>
      <p:sp>
        <p:nvSpPr>
          <p:cNvPr id="11" name="Прямоугольник 10"/>
          <p:cNvSpPr/>
          <p:nvPr/>
        </p:nvSpPr>
        <p:spPr>
          <a:xfrm>
            <a:off x="1928794" y="2643182"/>
            <a:ext cx="6143668" cy="584775"/>
          </a:xfrm>
          <a:prstGeom prst="rect">
            <a:avLst/>
          </a:prstGeom>
        </p:spPr>
        <p:txBody>
          <a:bodyPr wrap="square">
            <a:spAutoFit/>
          </a:bodyPr>
          <a:lstStyle/>
          <a:p>
            <a:pPr lvl="0"/>
            <a:r>
              <a:rPr lang="ru-RU" sz="1600" b="1" i="1" dirty="0">
                <a:solidFill>
                  <a:srgbClr val="002060"/>
                </a:solidFill>
                <a:latin typeface="Bookman Old Style" pitchFamily="18" charset="0"/>
              </a:rPr>
              <a:t>  2. «Сажаем цветы».</a:t>
            </a:r>
          </a:p>
          <a:p>
            <a:pPr lvl="0"/>
            <a:r>
              <a:rPr lang="ru-RU" sz="1600" b="1" i="1" dirty="0">
                <a:solidFill>
                  <a:srgbClr val="002060"/>
                </a:solidFill>
                <a:latin typeface="Bookman Old Style" pitchFamily="18" charset="0"/>
              </a:rPr>
              <a:t>     </a:t>
            </a:r>
            <a:r>
              <a:rPr lang="ru-RU" sz="1400" b="1" i="1" dirty="0">
                <a:latin typeface="Bookman Old Style" pitchFamily="18" charset="0"/>
              </a:rPr>
              <a:t>Как посадить цветок? Как ухаживать?</a:t>
            </a:r>
            <a:endParaRPr lang="ru-RU" sz="1400" b="1" i="1" dirty="0">
              <a:solidFill>
                <a:srgbClr val="002060"/>
              </a:solidFill>
              <a:latin typeface="Bookman Old Style" pitchFamily="18" charset="0"/>
            </a:endParaRPr>
          </a:p>
        </p:txBody>
      </p:sp>
      <p:sp>
        <p:nvSpPr>
          <p:cNvPr id="12" name="Прямоугольник 11"/>
          <p:cNvSpPr/>
          <p:nvPr/>
        </p:nvSpPr>
        <p:spPr>
          <a:xfrm>
            <a:off x="2000232" y="3214686"/>
            <a:ext cx="6786610" cy="800219"/>
          </a:xfrm>
          <a:prstGeom prst="rect">
            <a:avLst/>
          </a:prstGeom>
        </p:spPr>
        <p:txBody>
          <a:bodyPr wrap="square">
            <a:spAutoFit/>
          </a:bodyPr>
          <a:lstStyle/>
          <a:p>
            <a:pPr lvl="0"/>
            <a:r>
              <a:rPr lang="ru-RU" sz="1600" b="1" i="1" dirty="0">
                <a:solidFill>
                  <a:srgbClr val="002060"/>
                </a:solidFill>
                <a:latin typeface="Bookman Old Style" pitchFamily="18" charset="0"/>
              </a:rPr>
              <a:t> 3. «Устроим семейные чтения»</a:t>
            </a:r>
          </a:p>
          <a:p>
            <a:pPr lvl="0"/>
            <a:r>
              <a:rPr lang="ru-RU" sz="1600" b="1" i="1" dirty="0">
                <a:solidFill>
                  <a:srgbClr val="002060"/>
                </a:solidFill>
                <a:latin typeface="Bookman Old Style" pitchFamily="18" charset="0"/>
              </a:rPr>
              <a:t>   </a:t>
            </a:r>
            <a:r>
              <a:rPr lang="ru-RU" sz="1400" b="1" i="1" dirty="0">
                <a:latin typeface="Bookman Old Style" pitchFamily="18" charset="0"/>
              </a:rPr>
              <a:t>Как называется  произведение? Кто автор? О ком? О</a:t>
            </a:r>
          </a:p>
          <a:p>
            <a:pPr lvl="0"/>
            <a:r>
              <a:rPr lang="ru-RU" sz="1400" b="1" i="1" dirty="0">
                <a:latin typeface="Bookman Old Style" pitchFamily="18" charset="0"/>
              </a:rPr>
              <a:t>   чём? Чему  учит произведение? Кто понравился? Почем?</a:t>
            </a:r>
          </a:p>
        </p:txBody>
      </p:sp>
      <p:sp>
        <p:nvSpPr>
          <p:cNvPr id="13" name="Прямоугольник 12"/>
          <p:cNvSpPr/>
          <p:nvPr/>
        </p:nvSpPr>
        <p:spPr>
          <a:xfrm>
            <a:off x="2071670" y="4000504"/>
            <a:ext cx="6429420" cy="769441"/>
          </a:xfrm>
          <a:prstGeom prst="rect">
            <a:avLst/>
          </a:prstGeom>
        </p:spPr>
        <p:txBody>
          <a:bodyPr wrap="square">
            <a:spAutoFit/>
          </a:bodyPr>
          <a:lstStyle/>
          <a:p>
            <a:r>
              <a:rPr lang="ru-RU" sz="1600" b="1" i="1" dirty="0">
                <a:solidFill>
                  <a:srgbClr val="002060"/>
                </a:solidFill>
                <a:latin typeface="Bookman Old Style" pitchFamily="18" charset="0"/>
              </a:rPr>
              <a:t>4. «Создать собственную галерею рисунков.»</a:t>
            </a:r>
          </a:p>
          <a:p>
            <a:r>
              <a:rPr lang="ru-RU" sz="1400" b="1" i="1" dirty="0">
                <a:latin typeface="Bookman Old Style" pitchFamily="18" charset="0"/>
              </a:rPr>
              <a:t> Что будешь рисовать? На чем? Чем? ? Какие цвета</a:t>
            </a:r>
          </a:p>
          <a:p>
            <a:r>
              <a:rPr lang="ru-RU" sz="1400" b="1" i="1" dirty="0">
                <a:latin typeface="Bookman Old Style" pitchFamily="18" charset="0"/>
              </a:rPr>
              <a:t> возьмёшь? Что нарисовал?  </a:t>
            </a:r>
          </a:p>
        </p:txBody>
      </p:sp>
      <p:sp>
        <p:nvSpPr>
          <p:cNvPr id="14" name="Прямоугольник 13"/>
          <p:cNvSpPr/>
          <p:nvPr/>
        </p:nvSpPr>
        <p:spPr>
          <a:xfrm>
            <a:off x="2071670" y="4786322"/>
            <a:ext cx="6643734" cy="954107"/>
          </a:xfrm>
          <a:prstGeom prst="rect">
            <a:avLst/>
          </a:prstGeom>
        </p:spPr>
        <p:txBody>
          <a:bodyPr wrap="square">
            <a:spAutoFit/>
          </a:bodyPr>
          <a:lstStyle/>
          <a:p>
            <a:pPr lvl="0"/>
            <a:r>
              <a:rPr lang="ru-RU" sz="1400" b="1" i="1" dirty="0">
                <a:solidFill>
                  <a:srgbClr val="002060"/>
                </a:solidFill>
                <a:latin typeface="Bookman Old Style" pitchFamily="18" charset="0"/>
              </a:rPr>
              <a:t>5. «ДЕЛАЕМ СВОИМИ РУКАМИ ( ЛЕПИМ, КЛЕИМ, МАСТЕРИМ) «</a:t>
            </a:r>
          </a:p>
          <a:p>
            <a:pPr lvl="0"/>
            <a:r>
              <a:rPr lang="ru-RU" sz="1400" b="1" i="1" dirty="0">
                <a:latin typeface="Bookman Old Style" pitchFamily="18" charset="0"/>
              </a:rPr>
              <a:t>Что будем делать? Из чего? Как делать? Какие инструменты возьмем? Что понравилось? Что было трудно? Что получилось?  и т.д.</a:t>
            </a:r>
          </a:p>
        </p:txBody>
      </p:sp>
      <p:sp>
        <p:nvSpPr>
          <p:cNvPr id="15" name="Прямоугольник 14"/>
          <p:cNvSpPr/>
          <p:nvPr/>
        </p:nvSpPr>
        <p:spPr>
          <a:xfrm>
            <a:off x="-1000164" y="142852"/>
            <a:ext cx="822629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Рекомендуемый речевой</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тематический  словарь:</a:t>
            </a:r>
          </a:p>
        </p:txBody>
      </p:sp>
      <p:sp>
        <p:nvSpPr>
          <p:cNvPr id="16" name="TextBox 15"/>
          <p:cNvSpPr txBox="1"/>
          <p:nvPr/>
        </p:nvSpPr>
        <p:spPr>
          <a:xfrm>
            <a:off x="2500298" y="1214422"/>
            <a:ext cx="184731" cy="369332"/>
          </a:xfrm>
          <a:prstGeom prst="rect">
            <a:avLst/>
          </a:prstGeom>
          <a:noFill/>
        </p:spPr>
        <p:txBody>
          <a:bodyPr wrap="none" rtlCol="0">
            <a:spAutoFit/>
          </a:bodyPr>
          <a:lstStyle/>
          <a:p>
            <a:endParaRPr lang="ru-RU" dirty="0"/>
          </a:p>
        </p:txBody>
      </p:sp>
      <p:sp>
        <p:nvSpPr>
          <p:cNvPr id="17" name="TextBox 16"/>
          <p:cNvSpPr txBox="1"/>
          <p:nvPr/>
        </p:nvSpPr>
        <p:spPr>
          <a:xfrm>
            <a:off x="1643042" y="1285860"/>
            <a:ext cx="5531322" cy="338554"/>
          </a:xfrm>
          <a:prstGeom prst="rect">
            <a:avLst/>
          </a:prstGeom>
          <a:noFill/>
        </p:spPr>
        <p:txBody>
          <a:bodyPr wrap="none" rtlCol="0">
            <a:spAutoFit/>
          </a:bodyPr>
          <a:lstStyle/>
          <a:p>
            <a:r>
              <a:rPr lang="ru-RU" sz="1600" b="1" i="1" dirty="0"/>
              <a:t>Уважаемые родители, напоминаем  Вам, любое общение </a:t>
            </a:r>
          </a:p>
        </p:txBody>
      </p:sp>
    </p:spTree>
    <p:extLst>
      <p:ext uri="{BB962C8B-B14F-4D97-AF65-F5344CB8AC3E}">
        <p14:creationId xmlns:p14="http://schemas.microsoft.com/office/powerpoint/2010/main" val="329657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0-tub-ru.yandex.net/i?id=b7f267da44ddf7980949b61aa797503d-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pngdrive.com/wp-content/uploads/edd/2019/08/pngdrive-1000X1000-Child-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2050" name="Picture 2" descr="https://avatars.mds.yandex.net/get-pdb/1209255/535e093f-478d-47a6-9d50-663cd7a96aa1/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4"/>
            <a:ext cx="9177456" cy="685360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1\Desktop\Рееомендации родителям ВЕСНА\Новая папка\1358104784-1026313-www.nevsepic.com.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1712" y="476672"/>
            <a:ext cx="2851654" cy="70562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000164" y="142852"/>
            <a:ext cx="822629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Рекомендуемый речевой</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тематический  словарь:</a:t>
            </a:r>
          </a:p>
        </p:txBody>
      </p:sp>
      <p:sp>
        <p:nvSpPr>
          <p:cNvPr id="10" name="TextBox 9"/>
          <p:cNvSpPr txBox="1"/>
          <p:nvPr/>
        </p:nvSpPr>
        <p:spPr>
          <a:xfrm>
            <a:off x="1220036" y="1357298"/>
            <a:ext cx="7952818" cy="5570756"/>
          </a:xfrm>
          <a:prstGeom prst="rect">
            <a:avLst/>
          </a:prstGeom>
          <a:noFill/>
        </p:spPr>
        <p:txBody>
          <a:bodyPr wrap="none" rtlCol="0">
            <a:spAutoFit/>
          </a:bodyPr>
          <a:lstStyle/>
          <a:p>
            <a:r>
              <a:rPr lang="ru-RU" sz="1600" b="1" i="1" dirty="0">
                <a:solidFill>
                  <a:srgbClr val="002060"/>
                </a:solidFill>
                <a:latin typeface="Bookman Old Style" pitchFamily="18" charset="0"/>
              </a:rPr>
              <a:t>6. «Приготовим что-нибудь вкусненькое».</a:t>
            </a:r>
          </a:p>
          <a:p>
            <a:r>
              <a:rPr lang="ru-RU" sz="1400" b="1" i="1" dirty="0">
                <a:latin typeface="Bookman Old Style" pitchFamily="18" charset="0"/>
              </a:rPr>
              <a:t>Что ты любишь? Что ты хочешь приготовить? </a:t>
            </a:r>
          </a:p>
          <a:p>
            <a:r>
              <a:rPr lang="ru-RU" sz="1400" b="1" i="1" dirty="0">
                <a:latin typeface="Bookman Old Style" pitchFamily="18" charset="0"/>
              </a:rPr>
              <a:t>Из каких продуктов и как будем готовить?  Трудно было готовить? </a:t>
            </a:r>
          </a:p>
          <a:p>
            <a:r>
              <a:rPr lang="ru-RU" sz="1400" b="1" i="1" dirty="0">
                <a:latin typeface="Bookman Old Style" pitchFamily="18" charset="0"/>
              </a:rPr>
              <a:t>Вкусно получилось?</a:t>
            </a:r>
          </a:p>
          <a:p>
            <a:r>
              <a:rPr lang="ru-RU" sz="1600" b="1" i="1" dirty="0">
                <a:solidFill>
                  <a:srgbClr val="002060"/>
                </a:solidFill>
                <a:latin typeface="Bookman Old Style" pitchFamily="18" charset="0"/>
              </a:rPr>
              <a:t>7. «Напишем письмо».</a:t>
            </a:r>
          </a:p>
          <a:p>
            <a:r>
              <a:rPr lang="ru-RU" sz="1600" b="1" i="1" dirty="0">
                <a:latin typeface="Bookman Old Style" pitchFamily="18" charset="0"/>
              </a:rPr>
              <a:t> </a:t>
            </a:r>
            <a:r>
              <a:rPr lang="ru-RU" sz="1400" b="1" i="1" dirty="0">
                <a:latin typeface="Bookman Old Style" pitchFamily="18" charset="0"/>
              </a:rPr>
              <a:t>Кому хочешь написать письмо?. О ком?  О чем? Ты знаешь адрес?</a:t>
            </a:r>
          </a:p>
          <a:p>
            <a:r>
              <a:rPr lang="ru-RU" sz="1600" b="1" i="1" dirty="0">
                <a:solidFill>
                  <a:srgbClr val="002060"/>
                </a:solidFill>
                <a:latin typeface="Bookman Old Style" pitchFamily="18" charset="0"/>
              </a:rPr>
              <a:t>8. «Пойти в импровизированный поход».</a:t>
            </a:r>
          </a:p>
          <a:p>
            <a:r>
              <a:rPr lang="ru-RU" sz="1600" b="1" i="1" dirty="0">
                <a:latin typeface="Bookman Old Style" pitchFamily="18" charset="0"/>
              </a:rPr>
              <a:t> </a:t>
            </a:r>
            <a:r>
              <a:rPr lang="ru-RU" sz="1400" b="1" i="1" dirty="0">
                <a:latin typeface="Bookman Old Style" pitchFamily="18" charset="0"/>
              </a:rPr>
              <a:t>Куда пойдем в поход? Кого  с собой возьмешь? Что с собой возьмем?</a:t>
            </a:r>
          </a:p>
          <a:p>
            <a:r>
              <a:rPr lang="ru-RU" sz="1400" b="1" i="1" dirty="0">
                <a:latin typeface="Bookman Old Style" pitchFamily="18" charset="0"/>
              </a:rPr>
              <a:t>Что положим в рюкзак?  Из чего дома можно сделать палатку? </a:t>
            </a:r>
          </a:p>
          <a:p>
            <a:r>
              <a:rPr lang="ru-RU" sz="1400" b="1" i="1" dirty="0">
                <a:latin typeface="Bookman Old Style" pitchFamily="18" charset="0"/>
              </a:rPr>
              <a:t>и т.п.</a:t>
            </a:r>
          </a:p>
          <a:p>
            <a:r>
              <a:rPr lang="ru-RU" sz="1600" b="1" i="1" dirty="0">
                <a:solidFill>
                  <a:srgbClr val="002060"/>
                </a:solidFill>
                <a:latin typeface="Bookman Old Style" pitchFamily="18" charset="0"/>
              </a:rPr>
              <a:t>9.»Организуем соревнование на самую чистую комнату»</a:t>
            </a:r>
          </a:p>
          <a:p>
            <a:r>
              <a:rPr lang="ru-RU" sz="1400" b="1" i="1" dirty="0">
                <a:latin typeface="Bookman Old Style" pitchFamily="18" charset="0"/>
              </a:rPr>
              <a:t>Какую комнату ты будешь убирать? Что ты возьмёшь для уборки?</a:t>
            </a:r>
          </a:p>
          <a:p>
            <a:r>
              <a:rPr lang="ru-RU" sz="1400" b="1" i="1" dirty="0">
                <a:latin typeface="Bookman Old Style" pitchFamily="18" charset="0"/>
              </a:rPr>
              <a:t>Как  ты убрался? Что было трудного? Ты устал? Тебе понравилось?</a:t>
            </a:r>
          </a:p>
          <a:p>
            <a:r>
              <a:rPr lang="ru-RU" sz="1600" b="1" i="1" dirty="0">
                <a:solidFill>
                  <a:srgbClr val="002060"/>
                </a:solidFill>
                <a:latin typeface="Bookman Old Style" pitchFamily="18" charset="0"/>
              </a:rPr>
              <a:t>10. Караоке</a:t>
            </a:r>
          </a:p>
          <a:p>
            <a:r>
              <a:rPr lang="ru-RU" sz="1400" b="1" i="1" dirty="0">
                <a:latin typeface="Bookman Old Style" pitchFamily="18" charset="0"/>
              </a:rPr>
              <a:t>Устроим концерт? Какие песни будем петь? Какие песни тебе </a:t>
            </a:r>
          </a:p>
          <a:p>
            <a:r>
              <a:rPr lang="ru-RU" sz="1400" b="1" i="1" dirty="0">
                <a:latin typeface="Bookman Old Style" pitchFamily="18" charset="0"/>
              </a:rPr>
              <a:t>понравились? Кто лучше все выступал?  Что тебе понравилось?</a:t>
            </a:r>
          </a:p>
          <a:p>
            <a:r>
              <a:rPr lang="ru-RU" sz="1600" b="1" i="1" dirty="0">
                <a:latin typeface="Bookman Old Style" pitchFamily="18" charset="0"/>
              </a:rPr>
              <a:t> </a:t>
            </a:r>
          </a:p>
          <a:p>
            <a:pPr algn="ctr"/>
            <a:r>
              <a:rPr lang="ru-RU" b="1" i="1" dirty="0">
                <a:solidFill>
                  <a:srgbClr val="C00000"/>
                </a:solidFill>
                <a:latin typeface="Bookman Old Style" pitchFamily="18" charset="0"/>
              </a:rPr>
              <a:t>Уважаемые родители!   </a:t>
            </a:r>
          </a:p>
          <a:p>
            <a:pPr algn="ctr"/>
            <a:r>
              <a:rPr lang="ru-RU" b="1" i="1" dirty="0">
                <a:solidFill>
                  <a:srgbClr val="C00000"/>
                </a:solidFill>
                <a:latin typeface="Bookman Old Style" pitchFamily="18" charset="0"/>
              </a:rPr>
              <a:t>Не забывайте обращаться к тематическим</a:t>
            </a:r>
          </a:p>
          <a:p>
            <a:pPr algn="ctr"/>
            <a:r>
              <a:rPr lang="ru-RU" b="1" i="1" dirty="0">
                <a:solidFill>
                  <a:srgbClr val="C00000"/>
                </a:solidFill>
                <a:latin typeface="Bookman Old Style" pitchFamily="18" charset="0"/>
              </a:rPr>
              <a:t>словарям , рекомендуемым педагогами для Вашего ребенка.</a:t>
            </a:r>
          </a:p>
          <a:p>
            <a:endParaRPr lang="ru-RU" sz="1600" b="1" i="1" dirty="0">
              <a:latin typeface="Bookman Old Style" pitchFamily="18" charset="0"/>
            </a:endParaRPr>
          </a:p>
          <a:p>
            <a:endParaRPr lang="ru-RU" sz="1600" b="1" i="1" dirty="0">
              <a:latin typeface="Bookman Old Style" pitchFamily="18" charset="0"/>
            </a:endParaRPr>
          </a:p>
          <a:p>
            <a:endParaRPr lang="ru-RU" sz="1600" b="1" i="1" dirty="0">
              <a:latin typeface="Bookman Old Style" pitchFamily="18" charset="0"/>
            </a:endParaRPr>
          </a:p>
        </p:txBody>
      </p:sp>
    </p:spTree>
    <p:extLst>
      <p:ext uri="{BB962C8B-B14F-4D97-AF65-F5344CB8AC3E}">
        <p14:creationId xmlns:p14="http://schemas.microsoft.com/office/powerpoint/2010/main" val="329657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Рееомендации родителям ВЕСНА\hearing-loss-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55"/>
            <a:ext cx="9144000" cy="510404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5563" y="5157192"/>
            <a:ext cx="9012832" cy="1477328"/>
          </a:xfrm>
          <a:prstGeom prst="rect">
            <a:avLst/>
          </a:prstGeom>
        </p:spPr>
        <p:txBody>
          <a:bodyPr wrap="square">
            <a:spAutoFit/>
          </a:bodyPr>
          <a:lstStyle/>
          <a:p>
            <a:pPr algn="just"/>
            <a:r>
              <a:rPr lang="ru-RU" b="1" dirty="0">
                <a:ln w="1905"/>
                <a:solidFill>
                  <a:srgbClr val="C00000"/>
                </a:solidFill>
                <a:effectLst>
                  <a:innerShdw blurRad="69850" dist="43180" dir="5400000">
                    <a:srgbClr val="000000">
                      <a:alpha val="65000"/>
                    </a:srgbClr>
                  </a:innerShdw>
                </a:effectLst>
                <a:latin typeface="OfficinaSans"/>
              </a:rPr>
              <a:t>"Относитесь к своему слабослышащему ребёнку так же, как если бы он родился с нормальным слухом. Будьте требовательны к нему, причём не только в отношении успеваемости в школе, но и относительно его поведения и социальных навыков. Это сослужит отличную службу в его дальнейшей жизни!"</a:t>
            </a:r>
            <a:endParaRPr lang="ru-RU"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0211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55sp.detkin-club.ru/images/groups/1_5d9dbf45170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588" y="188640"/>
            <a:ext cx="8724891" cy="2308324"/>
          </a:xfrm>
          <a:prstGeom prst="rect">
            <a:avLst/>
          </a:prstGeom>
          <a:noFill/>
        </p:spPr>
        <p:txBody>
          <a:bodyPr wrap="square" rtlCol="0">
            <a:spAutoFit/>
          </a:bodyPr>
          <a:lstStyle/>
          <a:p>
            <a:r>
              <a:rPr lang="ru-RU" sz="1600" b="1" i="1" dirty="0">
                <a:solidFill>
                  <a:srgbClr val="002060"/>
                </a:solidFill>
                <a:latin typeface="Bookman Old Style" pitchFamily="18" charset="0"/>
              </a:rPr>
              <a:t>                                        Уважаемые родители!</a:t>
            </a:r>
          </a:p>
          <a:p>
            <a:pPr algn="ctr"/>
            <a:r>
              <a:rPr lang="ru-RU" sz="1600" b="1" i="1" dirty="0">
                <a:solidFill>
                  <a:srgbClr val="002060"/>
                </a:solidFill>
                <a:latin typeface="Bookman Old Style" pitchFamily="18" charset="0"/>
              </a:rPr>
              <a:t>Предлагаем Вам, вместе с детьми оформить фотоальбом с  </a:t>
            </a:r>
          </a:p>
          <a:p>
            <a:pPr algn="ctr"/>
            <a:r>
              <a:rPr lang="ru-RU" sz="1600" b="1" i="1" dirty="0">
                <a:solidFill>
                  <a:srgbClr val="002060"/>
                </a:solidFill>
                <a:latin typeface="Bookman Old Style" pitchFamily="18" charset="0"/>
              </a:rPr>
              <a:t>совместными фотографиями и кратким описанием самых </a:t>
            </a:r>
          </a:p>
          <a:p>
            <a:pPr algn="ctr"/>
            <a:r>
              <a:rPr lang="ru-RU" sz="1600" b="1" i="1" dirty="0">
                <a:solidFill>
                  <a:srgbClr val="002060"/>
                </a:solidFill>
                <a:latin typeface="Bookman Old Style" pitchFamily="18" charset="0"/>
              </a:rPr>
              <a:t>интересных и запоминающихся моментов Ваших проведенных </a:t>
            </a:r>
          </a:p>
          <a:p>
            <a:pPr algn="ctr"/>
            <a:r>
              <a:rPr lang="ru-RU" sz="1600" b="1" i="1" dirty="0">
                <a:solidFill>
                  <a:srgbClr val="002060"/>
                </a:solidFill>
                <a:latin typeface="Bookman Old Style" pitchFamily="18" charset="0"/>
              </a:rPr>
              <a:t>Мероприятий. Придумайте смешное название вашему альбому.</a:t>
            </a:r>
          </a:p>
          <a:p>
            <a:pPr algn="ctr"/>
            <a:r>
              <a:rPr lang="ru-RU" sz="1600" b="1" i="1" dirty="0">
                <a:solidFill>
                  <a:srgbClr val="002060"/>
                </a:solidFill>
                <a:latin typeface="Bookman Old Style" pitchFamily="18" charset="0"/>
              </a:rPr>
              <a:t>А когда мы встретимся, ваш ребенок сможет поделиться своими</a:t>
            </a:r>
          </a:p>
          <a:p>
            <a:pPr algn="ctr"/>
            <a:r>
              <a:rPr lang="ru-RU" sz="1600" b="1" i="1" dirty="0">
                <a:solidFill>
                  <a:srgbClr val="002060"/>
                </a:solidFill>
                <a:latin typeface="Bookman Old Style" pitchFamily="18" charset="0"/>
              </a:rPr>
              <a:t>впечатлениями  со своими друзьями класса. А альбом будет в </a:t>
            </a:r>
          </a:p>
          <a:p>
            <a:pPr algn="ctr"/>
            <a:r>
              <a:rPr lang="ru-RU" sz="1600" b="1" i="1" dirty="0">
                <a:solidFill>
                  <a:srgbClr val="002060"/>
                </a:solidFill>
                <a:latin typeface="Bookman Old Style" pitchFamily="18" charset="0"/>
              </a:rPr>
              <a:t>помощь  для описательного рассказа. Это и польза, и память. </a:t>
            </a:r>
          </a:p>
          <a:p>
            <a:pPr algn="ctr"/>
            <a:r>
              <a:rPr lang="ru-RU" sz="1600" b="1" i="1" dirty="0">
                <a:solidFill>
                  <a:srgbClr val="002060"/>
                </a:solidFill>
                <a:latin typeface="Bookman Old Style" pitchFamily="18" charset="0"/>
              </a:rPr>
              <a:t>                                    ЖДЕМ ВАШИХ ТВОРЧЕСКИХ РЕШЕНИЙ!</a:t>
            </a:r>
          </a:p>
        </p:txBody>
      </p:sp>
    </p:spTree>
    <p:extLst>
      <p:ext uri="{BB962C8B-B14F-4D97-AF65-F5344CB8AC3E}">
        <p14:creationId xmlns:p14="http://schemas.microsoft.com/office/powerpoint/2010/main" val="317856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dom31.ru/sites/default/files/inline-images/i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39410" cy="34045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116633"/>
            <a:ext cx="5616624" cy="3200876"/>
          </a:xfrm>
          <a:prstGeom prst="rect">
            <a:avLst/>
          </a:prstGeom>
        </p:spPr>
        <p:txBody>
          <a:bodyPr wrap="square">
            <a:spAutoFit/>
          </a:bodyPr>
          <a:lstStyle/>
          <a:p>
            <a:r>
              <a:rPr lang="ru-RU" sz="1600" b="1" i="1" dirty="0">
                <a:solidFill>
                  <a:srgbClr val="002060"/>
                </a:solidFill>
                <a:effectLst/>
                <a:latin typeface="Bookman Old Style" pitchFamily="18" charset="0"/>
              </a:rPr>
              <a:t>Уважаемые родители! </a:t>
            </a:r>
            <a:endParaRPr lang="ru-RU" sz="1600" b="1" i="1" dirty="0">
              <a:solidFill>
                <a:srgbClr val="002060"/>
              </a:solidFill>
              <a:latin typeface="Bookman Old Style" pitchFamily="18" charset="0"/>
            </a:endParaRPr>
          </a:p>
          <a:p>
            <a:r>
              <a:rPr lang="ru-RU" sz="1600" b="1" i="1" dirty="0">
                <a:solidFill>
                  <a:srgbClr val="002060"/>
                </a:solidFill>
                <a:effectLst/>
                <a:latin typeface="Bookman Old Style" pitchFamily="18" charset="0"/>
              </a:rPr>
              <a:t>Желаем всем здоровья в этот нелегкий период.</a:t>
            </a:r>
          </a:p>
          <a:p>
            <a:endParaRPr lang="ru-RU" sz="1400" b="1" i="1" dirty="0">
              <a:solidFill>
                <a:srgbClr val="002060"/>
              </a:solidFill>
              <a:latin typeface="Bookman Old Style" pitchFamily="18" charset="0"/>
            </a:endParaRPr>
          </a:p>
          <a:p>
            <a:r>
              <a:rPr lang="ru-RU" sz="1400" b="1" i="1" dirty="0">
                <a:solidFill>
                  <a:srgbClr val="002060"/>
                </a:solidFill>
                <a:latin typeface="Bookman Old Style" pitchFamily="18" charset="0"/>
              </a:rPr>
              <a:t>С</a:t>
            </a:r>
            <a:r>
              <a:rPr lang="ru-RU" sz="1400" b="1" i="1" dirty="0">
                <a:solidFill>
                  <a:srgbClr val="002060"/>
                </a:solidFill>
                <a:effectLst/>
                <a:latin typeface="Bookman Old Style" pitchFamily="18" charset="0"/>
              </a:rPr>
              <a:t>ообщаем Вам, что по недопущению возникновения и распространения </a:t>
            </a:r>
            <a:r>
              <a:rPr lang="ru-RU" sz="1400" b="1" i="1" dirty="0" err="1">
                <a:solidFill>
                  <a:srgbClr val="002060"/>
                </a:solidFill>
                <a:effectLst/>
                <a:latin typeface="Bookman Old Style" pitchFamily="18" charset="0"/>
              </a:rPr>
              <a:t>коронавирусной</a:t>
            </a:r>
            <a:r>
              <a:rPr lang="ru-RU" sz="1400" b="1" i="1" dirty="0">
                <a:solidFill>
                  <a:srgbClr val="002060"/>
                </a:solidFill>
                <a:effectLst/>
                <a:latin typeface="Bookman Old Style" pitchFamily="18" charset="0"/>
              </a:rPr>
              <a:t> инфекции на территории Свердловской области принимаются специальные превентивные меры, отменены все публичные мероприятия  с 30 марта </a:t>
            </a:r>
            <a:r>
              <a:rPr lang="ru-RU" sz="1400" b="1" i="1" dirty="0">
                <a:solidFill>
                  <a:srgbClr val="002060"/>
                </a:solidFill>
                <a:latin typeface="Bookman Old Style" pitchFamily="18" charset="0"/>
              </a:rPr>
              <a:t>и </a:t>
            </a:r>
            <a:r>
              <a:rPr lang="ru-RU" sz="1400" b="1" i="1" dirty="0">
                <a:solidFill>
                  <a:srgbClr val="002060"/>
                </a:solidFill>
                <a:effectLst/>
                <a:latin typeface="Bookman Old Style" pitchFamily="18" charset="0"/>
              </a:rPr>
              <a:t>до конца апреля месяца. Дети уходят на длительные весенние каникулы</a:t>
            </a:r>
            <a:r>
              <a:rPr lang="ru-RU" sz="1400" b="0" i="0" dirty="0">
                <a:solidFill>
                  <a:srgbClr val="555555"/>
                </a:solidFill>
                <a:effectLst/>
                <a:latin typeface="Helvetica Neue"/>
              </a:rPr>
              <a:t>..</a:t>
            </a:r>
          </a:p>
          <a:p>
            <a:r>
              <a:rPr lang="ru-RU" sz="1400" b="1" i="1" dirty="0">
                <a:solidFill>
                  <a:srgbClr val="002060"/>
                </a:solidFill>
                <a:effectLst/>
                <a:latin typeface="Bookman Old Style" pitchFamily="18" charset="0"/>
              </a:rPr>
              <a:t> Убедительная просьба к вам, родителям отнестись с особым вниманием к детям в этот период:</a:t>
            </a:r>
          </a:p>
          <a:p>
            <a:endParaRPr lang="ru-RU" sz="1400" b="1" i="1" dirty="0">
              <a:solidFill>
                <a:srgbClr val="002060"/>
              </a:solidFill>
              <a:effectLst/>
              <a:latin typeface="Bookman Old Style" pitchFamily="18" charset="0"/>
            </a:endParaRPr>
          </a:p>
        </p:txBody>
      </p:sp>
      <p:sp>
        <p:nvSpPr>
          <p:cNvPr id="6" name="Прямоугольник 5"/>
          <p:cNvSpPr/>
          <p:nvPr/>
        </p:nvSpPr>
        <p:spPr>
          <a:xfrm>
            <a:off x="179512" y="3284984"/>
            <a:ext cx="8712968" cy="3323987"/>
          </a:xfrm>
          <a:prstGeom prst="rect">
            <a:avLst/>
          </a:prstGeom>
        </p:spPr>
        <p:txBody>
          <a:bodyPr wrap="square">
            <a:spAutoFit/>
          </a:bodyPr>
          <a:lstStyle/>
          <a:p>
            <a:pPr marL="285750" lvl="0" indent="-285750">
              <a:buFont typeface="Arial" pitchFamily="34" charset="0"/>
              <a:buChar char="•"/>
            </a:pPr>
            <a:r>
              <a:rPr lang="ru-RU" sz="1400" b="1" i="1" dirty="0">
                <a:solidFill>
                  <a:srgbClr val="002060"/>
                </a:solidFill>
                <a:latin typeface="Bookman Old Style" pitchFamily="18" charset="0"/>
              </a:rPr>
              <a:t>Дети должны в это время находиться дома, ни в коем случае не ходить друг к другу в гости, не собираться компаниями, не проводить вместе время, так как профилактические мероприятия по карантину подразумевают не только отмену занятий в школах, но и отмену массовых скоплений людей. </a:t>
            </a:r>
          </a:p>
          <a:p>
            <a:pPr marL="285750" lvl="0" indent="-285750">
              <a:buFont typeface="Arial" pitchFamily="34" charset="0"/>
              <a:buChar char="•"/>
            </a:pPr>
            <a:r>
              <a:rPr lang="ru-RU" sz="1400" b="1" i="1" dirty="0">
                <a:solidFill>
                  <a:srgbClr val="002060"/>
                </a:solidFill>
                <a:latin typeface="Bookman Old Style" pitchFamily="18" charset="0"/>
              </a:rPr>
              <a:t>Вместе с ребенком составьте распорядок на каждый день этих длительных каникул и контролируйте в течении дня по телефону и вечером после рабочего дня, с тем, чтобы ребенок не устал от безделья и не произошло непредвиденных событий.</a:t>
            </a:r>
          </a:p>
          <a:p>
            <a:pPr marL="285750" lvl="0" indent="-285750">
              <a:buFont typeface="Arial" pitchFamily="34" charset="0"/>
              <a:buChar char="•"/>
            </a:pPr>
            <a:r>
              <a:rPr lang="ru-RU" sz="1400" b="1" i="1" dirty="0">
                <a:solidFill>
                  <a:srgbClr val="002060"/>
                </a:solidFill>
                <a:latin typeface="Bookman Old Style" pitchFamily="18" charset="0"/>
              </a:rPr>
              <a:t>Ограничьте контакты с далекими родственниками и знакомыми в целях безопасности детей. </a:t>
            </a:r>
          </a:p>
          <a:p>
            <a:pPr marL="285750" lvl="0" indent="-285750">
              <a:buFont typeface="Arial" pitchFamily="34" charset="0"/>
              <a:buChar char="•"/>
            </a:pPr>
            <a:r>
              <a:rPr lang="ru-RU" sz="1400" b="1" i="1" dirty="0">
                <a:solidFill>
                  <a:srgbClr val="002060"/>
                </a:solidFill>
                <a:latin typeface="Bookman Old Style" pitchFamily="18" charset="0"/>
              </a:rPr>
              <a:t>Также в этот период весенних Каникул детям не рекомендуется покидать город, выезжать за город, в другие страны ближнего и дальнего зарубежья.</a:t>
            </a:r>
          </a:p>
          <a:p>
            <a:pPr lvl="0" algn="ctr"/>
            <a:r>
              <a:rPr lang="ru-RU" sz="1400" b="1" i="1" dirty="0">
                <a:solidFill>
                  <a:srgbClr val="FF0000"/>
                </a:solidFill>
                <a:latin typeface="Bookman Old Style" pitchFamily="18" charset="0"/>
              </a:rPr>
              <a:t>Ответственность за жизнь и безопасность детей несет родитель! </a:t>
            </a:r>
          </a:p>
          <a:p>
            <a:pPr lvl="0" algn="ctr"/>
            <a:r>
              <a:rPr lang="ru-RU" sz="1400" b="1" i="1" dirty="0">
                <a:solidFill>
                  <a:srgbClr val="FF0000"/>
                </a:solidFill>
                <a:latin typeface="Bookman Old Style" pitchFamily="18" charset="0"/>
              </a:rPr>
              <a:t>Желаем вам и вашим детям провести каникулы и праздники с пользой и в семейном кругу!</a:t>
            </a:r>
          </a:p>
        </p:txBody>
      </p:sp>
    </p:spTree>
    <p:extLst>
      <p:ext uri="{BB962C8B-B14F-4D97-AF65-F5344CB8AC3E}">
        <p14:creationId xmlns:p14="http://schemas.microsoft.com/office/powerpoint/2010/main" val="25752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75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1\Desktop\Рееомендации родителям ВЕСНА\Новая папка\1358104627-1026493-www.nevsepic.com.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015"/>
            <a:ext cx="5328592" cy="677797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576" y="5780782"/>
            <a:ext cx="7931980" cy="1077218"/>
          </a:xfrm>
          <a:prstGeom prst="rect">
            <a:avLst/>
          </a:prstGeom>
          <a:noFill/>
        </p:spPr>
        <p:txBody>
          <a:bodyPr wrap="none" rtlCol="0">
            <a:spAutoFit/>
          </a:bodyPr>
          <a:lstStyle/>
          <a:p>
            <a:pPr algn="ctr"/>
            <a:r>
              <a:rPr lang="ru-RU" sz="3200" b="1" i="1" dirty="0">
                <a:solidFill>
                  <a:srgbClr val="FF0000"/>
                </a:solidFill>
                <a:latin typeface="Bookman Old Style" pitchFamily="18" charset="0"/>
              </a:rPr>
              <a:t>БУДЬТЕ ЗДОРОВЫ!</a:t>
            </a:r>
          </a:p>
          <a:p>
            <a:pPr algn="ctr"/>
            <a:r>
              <a:rPr lang="ru-RU" sz="3200" b="1" i="1" dirty="0">
                <a:solidFill>
                  <a:srgbClr val="FF0000"/>
                </a:solidFill>
                <a:latin typeface="Bookman Old Style" pitchFamily="18" charset="0"/>
              </a:rPr>
              <a:t>БЕРЕГИТЕ СЕБЯ И СВОИХ ДЕТЕЙ!</a:t>
            </a:r>
          </a:p>
        </p:txBody>
      </p:sp>
    </p:spTree>
    <p:extLst>
      <p:ext uri="{BB962C8B-B14F-4D97-AF65-F5344CB8AC3E}">
        <p14:creationId xmlns:p14="http://schemas.microsoft.com/office/powerpoint/2010/main" val="115481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Рееомендации родителям ВЕСН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73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0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14290"/>
            <a:ext cx="8352928" cy="769441"/>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a:t>
            </a:r>
          </a:p>
        </p:txBody>
      </p:sp>
      <p:sp>
        <p:nvSpPr>
          <p:cNvPr id="5" name="Прямоугольник 4"/>
          <p:cNvSpPr/>
          <p:nvPr/>
        </p:nvSpPr>
        <p:spPr>
          <a:xfrm>
            <a:off x="107504" y="1052736"/>
            <a:ext cx="7776864" cy="5478423"/>
          </a:xfrm>
          <a:prstGeom prst="rect">
            <a:avLst/>
          </a:prstGeom>
        </p:spPr>
        <p:txBody>
          <a:bodyPr wrap="square">
            <a:spAutoFit/>
          </a:bodyPr>
          <a:lstStyle/>
          <a:p>
            <a:pPr algn="ctr"/>
            <a:r>
              <a:rPr lang="ru-RU" sz="1600" b="1" i="1" dirty="0">
                <a:solidFill>
                  <a:srgbClr val="002060"/>
                </a:solidFill>
                <a:latin typeface="Bookman Old Style" pitchFamily="18" charset="0"/>
              </a:rPr>
              <a:t>Сейчас такая ситуация, что школьники находятся дома в условиях дистанционного обучения.  Школы прекратили работу. Родителям и близким ребенка важно самим постараться сохранить спокойное, адекватное и критичное отношение к происходящему. Эмоциональное состояние ребенка напрямую зависит от состояния взрослого (родителей, близких). </a:t>
            </a:r>
          </a:p>
          <a:p>
            <a:pPr algn="ctr"/>
            <a:endParaRPr lang="ru-RU" sz="1600" b="1" i="1" dirty="0">
              <a:solidFill>
                <a:srgbClr val="002060"/>
              </a:solidFill>
              <a:latin typeface="Bookman Old Style" pitchFamily="18" charset="0"/>
            </a:endParaRPr>
          </a:p>
          <a:p>
            <a:pPr algn="ctr"/>
            <a:r>
              <a:rPr lang="ru-RU" sz="1600" b="1" i="1" dirty="0">
                <a:solidFill>
                  <a:srgbClr val="002060"/>
                </a:solidFill>
                <a:latin typeface="Bookman Old Style" pitchFamily="18" charset="0"/>
              </a:rPr>
              <a:t>Ведите себя спокойно, сдержанно, не избегайте отвечать на вопросы детей о вирусе и т. д., но и не погружайтесь в длительные обсуждения ситуации пандемии и ее рисков. </a:t>
            </a:r>
          </a:p>
          <a:p>
            <a:pPr algn="ctr"/>
            <a:r>
              <a:rPr lang="ru-RU" sz="1600" b="1" i="1" dirty="0">
                <a:solidFill>
                  <a:srgbClr val="002060"/>
                </a:solidFill>
                <a:latin typeface="Bookman Old Style" pitchFamily="18" charset="0"/>
              </a:rPr>
              <a:t>Не смакуйте подробности «ужасов» из интернет сетей</a:t>
            </a:r>
          </a:p>
          <a:p>
            <a:pPr algn="ctr"/>
            <a:r>
              <a:rPr lang="ru-RU" sz="1600" b="1" i="1" dirty="0">
                <a:solidFill>
                  <a:srgbClr val="002060"/>
                </a:solidFill>
                <a:latin typeface="Bookman Old Style" pitchFamily="18" charset="0"/>
              </a:rPr>
              <a:t> при детях!</a:t>
            </a:r>
          </a:p>
          <a:p>
            <a:pPr algn="ctr"/>
            <a:r>
              <a:rPr lang="ru-RU" sz="1600" b="1" i="1" dirty="0">
                <a:solidFill>
                  <a:srgbClr val="002060"/>
                </a:solidFill>
                <a:latin typeface="Bookman Old Style" pitchFamily="18" charset="0"/>
              </a:rPr>
              <a:t>Для общения с близкими посоветуйте ребенку избегать социальных сетей переполненных «информационным шумом», </a:t>
            </a:r>
          </a:p>
          <a:p>
            <a:pPr algn="ctr"/>
            <a:r>
              <a:rPr lang="ru-RU" sz="1600" b="1" i="1" dirty="0">
                <a:solidFill>
                  <a:srgbClr val="002060"/>
                </a:solidFill>
                <a:latin typeface="Bookman Old Style" pitchFamily="18" charset="0"/>
              </a:rPr>
              <a:t>а иногда и дезинформацией.</a:t>
            </a:r>
          </a:p>
          <a:p>
            <a:pPr algn="ctr"/>
            <a:r>
              <a:rPr lang="ru-RU" sz="1600" b="1" i="1" dirty="0">
                <a:solidFill>
                  <a:srgbClr val="002060"/>
                </a:solidFill>
                <a:latin typeface="Bookman Old Style" pitchFamily="18" charset="0"/>
              </a:rPr>
              <a:t>Находясь дома, ребенок может продолжать общаться с классом, друзьями (звонки, ВК, групповые чаты).</a:t>
            </a:r>
          </a:p>
          <a:p>
            <a:pPr algn="ctr"/>
            <a:endParaRPr lang="ru-RU" sz="1600" b="1" i="1" dirty="0">
              <a:solidFill>
                <a:srgbClr val="002060"/>
              </a:solidFill>
              <a:latin typeface="Bookman Old Style" pitchFamily="18" charset="0"/>
            </a:endParaRPr>
          </a:p>
          <a:p>
            <a:pPr algn="ctr"/>
            <a:r>
              <a:rPr lang="ru-RU" sz="1600" b="1" i="1" dirty="0">
                <a:solidFill>
                  <a:srgbClr val="002060"/>
                </a:solidFill>
                <a:latin typeface="Bookman Old Style" pitchFamily="18" charset="0"/>
              </a:rPr>
              <a:t>Можно предложить подросткам начать вести собственные </a:t>
            </a:r>
            <a:r>
              <a:rPr lang="ru-RU" sz="1600" b="1" i="1" dirty="0" err="1">
                <a:solidFill>
                  <a:srgbClr val="002060"/>
                </a:solidFill>
                <a:latin typeface="Bookman Old Style" pitchFamily="18" charset="0"/>
              </a:rPr>
              <a:t>видеоблоги</a:t>
            </a:r>
            <a:r>
              <a:rPr lang="ru-RU" sz="1600" b="1" i="1" dirty="0">
                <a:solidFill>
                  <a:srgbClr val="002060"/>
                </a:solidFill>
                <a:latin typeface="Bookman Old Style" pitchFamily="18" charset="0"/>
              </a:rPr>
              <a:t> на интересующую тему (спорт, творчество, кино, кулинария).</a:t>
            </a:r>
          </a:p>
          <a:p>
            <a:pPr algn="ctr"/>
            <a:endParaRPr lang="ru-RU" sz="1400" b="1" i="1" dirty="0">
              <a:solidFill>
                <a:srgbClr val="002060"/>
              </a:solidFill>
              <a:latin typeface="Bookman Old Style" pitchFamily="18" charset="0"/>
            </a:endParaRPr>
          </a:p>
        </p:txBody>
      </p:sp>
    </p:spTree>
    <p:extLst>
      <p:ext uri="{BB962C8B-B14F-4D97-AF65-F5344CB8AC3E}">
        <p14:creationId xmlns:p14="http://schemas.microsoft.com/office/powerpoint/2010/main" val="62180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14290"/>
            <a:ext cx="8640960" cy="1384995"/>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 </a:t>
            </a:r>
          </a:p>
          <a:p>
            <a:pPr algn="ct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2" name="Прямоугольник 1"/>
          <p:cNvSpPr/>
          <p:nvPr/>
        </p:nvSpPr>
        <p:spPr>
          <a:xfrm>
            <a:off x="404021" y="969945"/>
            <a:ext cx="7344816" cy="5509200"/>
          </a:xfrm>
          <a:prstGeom prst="rect">
            <a:avLst/>
          </a:prstGeom>
        </p:spPr>
        <p:txBody>
          <a:bodyPr wrap="square">
            <a:spAutoFit/>
          </a:bodyPr>
          <a:lstStyle/>
          <a:p>
            <a:pPr algn="ctr"/>
            <a:r>
              <a:rPr lang="ru-RU" sz="1600" b="1" i="1" dirty="0">
                <a:solidFill>
                  <a:srgbClr val="002060"/>
                </a:solidFill>
                <a:effectLst/>
                <a:latin typeface="Bookman Old Style" pitchFamily="18" charset="0"/>
              </a:rPr>
              <a:t>Во время </a:t>
            </a:r>
            <a:r>
              <a:rPr lang="ru-RU" sz="1600" b="1" i="1" dirty="0">
                <a:solidFill>
                  <a:srgbClr val="002060"/>
                </a:solidFill>
                <a:latin typeface="Bookman Old Style" pitchFamily="18" charset="0"/>
              </a:rPr>
              <a:t>нахождения дома</a:t>
            </a:r>
            <a:r>
              <a:rPr lang="ru-RU" sz="1600" b="1" i="1" dirty="0">
                <a:solidFill>
                  <a:srgbClr val="002060"/>
                </a:solidFill>
                <a:effectLst/>
                <a:latin typeface="Bookman Old Style" pitchFamily="18" charset="0"/>
              </a:rPr>
              <a:t> важно поддерживать привычный режим дня, иначе ребенку будет сложно вернуться к учебному ритму</a:t>
            </a:r>
            <a:r>
              <a:rPr lang="ru-RU" sz="1600" b="1" i="1" dirty="0">
                <a:solidFill>
                  <a:srgbClr val="002060"/>
                </a:solidFill>
                <a:latin typeface="Bookman Old Style" pitchFamily="18" charset="0"/>
              </a:rPr>
              <a:t>.</a:t>
            </a:r>
            <a:r>
              <a:rPr lang="ru-RU" sz="1600" b="1" i="1" dirty="0">
                <a:solidFill>
                  <a:srgbClr val="002060"/>
                </a:solidFill>
                <a:effectLst/>
                <a:latin typeface="Bookman Old Style" pitchFamily="18" charset="0"/>
              </a:rPr>
              <a:t> </a:t>
            </a:r>
          </a:p>
          <a:p>
            <a:pPr algn="ctr"/>
            <a:r>
              <a:rPr lang="ru-RU" sz="1600" b="1" i="1" dirty="0">
                <a:solidFill>
                  <a:srgbClr val="FF0000"/>
                </a:solidFill>
                <a:effectLst/>
                <a:latin typeface="Bookman Old Style" pitchFamily="18" charset="0"/>
              </a:rPr>
              <a:t>Важно, чтобы ребенок вставал и ложился в привычное время, не оставался в кровати большую часть дня. </a:t>
            </a:r>
          </a:p>
          <a:p>
            <a:pPr algn="ctr"/>
            <a:r>
              <a:rPr lang="ru-RU" sz="1600" b="1" i="1" dirty="0">
                <a:solidFill>
                  <a:srgbClr val="002060"/>
                </a:solidFill>
                <a:effectLst/>
                <a:latin typeface="Bookman Old Style" pitchFamily="18" charset="0"/>
              </a:rPr>
              <a:t>Резкие изменения режима дня могут вызвать существенные перестройки адаптивных возможностей ребенка и привести к излишнему напряжению и стрессу. </a:t>
            </a:r>
          </a:p>
          <a:p>
            <a:pPr algn="ctr"/>
            <a:r>
              <a:rPr lang="ru-RU" sz="1600" b="1" i="1" dirty="0">
                <a:solidFill>
                  <a:srgbClr val="002060"/>
                </a:solidFill>
                <a:effectLst/>
                <a:latin typeface="Bookman Old Style" pitchFamily="18" charset="0"/>
              </a:rPr>
              <a:t>Обсудите с ребенком, какими делами он мог бы заняться во время этих неожиданных каникул</a:t>
            </a:r>
          </a:p>
          <a:p>
            <a:pPr algn="ctr"/>
            <a:r>
              <a:rPr lang="ru-RU" sz="1600" b="1" i="1" dirty="0">
                <a:solidFill>
                  <a:srgbClr val="002060"/>
                </a:solidFill>
                <a:effectLst/>
                <a:latin typeface="Bookman Old Style" pitchFamily="18" charset="0"/>
              </a:rPr>
              <a:t> (составьте список того, что нужно и хочется сделать). </a:t>
            </a:r>
          </a:p>
          <a:p>
            <a:pPr algn="ctr"/>
            <a:endParaRPr lang="ru-RU" sz="1600" b="1" i="1" dirty="0">
              <a:solidFill>
                <a:srgbClr val="002060"/>
              </a:solidFill>
              <a:effectLst/>
              <a:latin typeface="Bookman Old Style" pitchFamily="18" charset="0"/>
            </a:endParaRPr>
          </a:p>
          <a:p>
            <a:pPr algn="ctr"/>
            <a:r>
              <a:rPr lang="ru-RU" sz="1600" b="1" i="1" dirty="0">
                <a:solidFill>
                  <a:srgbClr val="002060"/>
                </a:solidFill>
                <a:effectLst/>
                <a:latin typeface="Bookman Old Style" pitchFamily="18" charset="0"/>
              </a:rPr>
              <a:t>Структурирование дня делает его проживание осмысленным, вам и вашим детям понятно, на что вы и они потратили время, что сделали за день, за что себя можно похвалить и чем можно быть довольным.</a:t>
            </a:r>
          </a:p>
          <a:p>
            <a:pPr algn="ctr"/>
            <a:endParaRPr lang="ru-RU" sz="1600" b="1" i="1" dirty="0">
              <a:solidFill>
                <a:srgbClr val="002060"/>
              </a:solidFill>
              <a:effectLst/>
              <a:latin typeface="Bookman Old Style" pitchFamily="18" charset="0"/>
            </a:endParaRPr>
          </a:p>
          <a:p>
            <a:pPr algn="ctr"/>
            <a:r>
              <a:rPr lang="ru-RU" sz="1600" b="1" i="1" dirty="0">
                <a:solidFill>
                  <a:srgbClr val="002060"/>
                </a:solidFill>
                <a:effectLst/>
                <a:latin typeface="Bookman Old Style" pitchFamily="18" charset="0"/>
              </a:rPr>
              <a:t>Если дома оказались несколько человек, то важно, чтобы каждый имел время для автономного существования, когда каждый занимается своими делами. </a:t>
            </a:r>
          </a:p>
          <a:p>
            <a:pPr algn="ctr"/>
            <a:r>
              <a:rPr lang="ru-RU" sz="1600" b="1" i="1" dirty="0">
                <a:solidFill>
                  <a:srgbClr val="002060"/>
                </a:solidFill>
                <a:effectLst/>
                <a:latin typeface="Bookman Old Style" pitchFamily="18" charset="0"/>
              </a:rPr>
              <a:t>Уметь быть отдельно — не менее важное умение, чем быть вместе.</a:t>
            </a:r>
          </a:p>
        </p:txBody>
      </p:sp>
    </p:spTree>
    <p:extLst>
      <p:ext uri="{BB962C8B-B14F-4D97-AF65-F5344CB8AC3E}">
        <p14:creationId xmlns:p14="http://schemas.microsoft.com/office/powerpoint/2010/main" val="297347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6632"/>
            <a:ext cx="8424936" cy="1138773"/>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 </a:t>
            </a:r>
          </a:p>
          <a:p>
            <a:pPr algn="ct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3" name="Прямоугольник 2"/>
          <p:cNvSpPr/>
          <p:nvPr/>
        </p:nvSpPr>
        <p:spPr>
          <a:xfrm>
            <a:off x="307909" y="965133"/>
            <a:ext cx="7200800" cy="5755422"/>
          </a:xfrm>
          <a:prstGeom prst="rect">
            <a:avLst/>
          </a:prstGeom>
        </p:spPr>
        <p:txBody>
          <a:bodyPr wrap="square">
            <a:spAutoFit/>
          </a:bodyPr>
          <a:lstStyle/>
          <a:p>
            <a:pPr algn="ctr"/>
            <a:r>
              <a:rPr lang="ru-RU" sz="1600" b="1" i="1" dirty="0">
                <a:solidFill>
                  <a:srgbClr val="FF0000"/>
                </a:solidFill>
                <a:effectLst/>
                <a:latin typeface="Bookman Old Style" pitchFamily="18" charset="0"/>
              </a:rPr>
              <a:t>Постарайтесь разобраться в рекомендациях, которые Вы получаете от школы по организации дистанционного </a:t>
            </a:r>
          </a:p>
          <a:p>
            <a:pPr algn="ctr"/>
            <a:r>
              <a:rPr lang="ru-RU" sz="1600" b="1" i="1" dirty="0">
                <a:solidFill>
                  <a:srgbClr val="FF0000"/>
                </a:solidFill>
                <a:effectLst/>
                <a:latin typeface="Bookman Old Style" pitchFamily="18" charset="0"/>
              </a:rPr>
              <a:t>обучения детей. </a:t>
            </a:r>
          </a:p>
          <a:p>
            <a:pPr algn="ctr"/>
            <a:endParaRPr lang="ru-RU" sz="1600" b="1" i="1" dirty="0">
              <a:solidFill>
                <a:srgbClr val="002060"/>
              </a:solidFill>
              <a:effectLst/>
              <a:latin typeface="Bookman Old Style" pitchFamily="18" charset="0"/>
            </a:endParaRPr>
          </a:p>
          <a:p>
            <a:pPr algn="ctr"/>
            <a:r>
              <a:rPr lang="ru-RU" sz="1600" b="1" i="1" dirty="0">
                <a:solidFill>
                  <a:srgbClr val="FF0000"/>
                </a:solidFill>
                <a:effectLst/>
                <a:latin typeface="Bookman Old Style" pitchFamily="18" charset="0"/>
              </a:rPr>
              <a:t>Ориентируйтесь только на официальную информацию, которую вы получаете от классного руководителя и администрации школы. </a:t>
            </a:r>
          </a:p>
          <a:p>
            <a:pPr algn="ctr"/>
            <a:r>
              <a:rPr lang="ru-RU" sz="1600" b="1" i="1" dirty="0">
                <a:solidFill>
                  <a:srgbClr val="002060"/>
                </a:solidFill>
                <a:effectLst/>
                <a:latin typeface="Bookman Old Style" pitchFamily="18" charset="0"/>
              </a:rPr>
              <a:t>Школе также нужно время на то, чтобы организовать этот процесс. </a:t>
            </a:r>
          </a:p>
          <a:p>
            <a:pPr algn="ctr"/>
            <a:r>
              <a:rPr lang="ru-RU" sz="1600" b="1" i="1" dirty="0">
                <a:solidFill>
                  <a:srgbClr val="002060"/>
                </a:solidFill>
                <a:effectLst/>
                <a:latin typeface="Bookman Old Style" pitchFamily="18" charset="0"/>
              </a:rPr>
              <a:t>Родители и близкие школьников могут повысить привлекательность дистанционных уроков, если попробуют «освоить» некоторые из них вместе с ребенком. </a:t>
            </a:r>
          </a:p>
          <a:p>
            <a:pPr algn="ctr"/>
            <a:r>
              <a:rPr lang="ru-RU" sz="1600" b="1" i="1" dirty="0">
                <a:solidFill>
                  <a:srgbClr val="002060"/>
                </a:solidFill>
                <a:effectLst/>
                <a:latin typeface="Bookman Old Style" pitchFamily="18" charset="0"/>
              </a:rPr>
              <a:t>Например, можно задать ребенку вопросы, поучаствовать в дискуссии. Для ребенка – это возможность повысить мотивацию, а для родителей – лучше узнать и понять своих детей.</a:t>
            </a:r>
          </a:p>
          <a:p>
            <a:pPr algn="ctr"/>
            <a:r>
              <a:rPr lang="ru-RU" sz="1600" b="1" i="1" dirty="0">
                <a:solidFill>
                  <a:srgbClr val="002060"/>
                </a:solidFill>
                <a:effectLst/>
                <a:latin typeface="Bookman Old Style" pitchFamily="18" charset="0"/>
              </a:rPr>
              <a:t>Надо предусмотреть периоды самостоятельной активности ребенка (не надо его все время развлекать и занимать) и совместные со взрослым дела, которые давно откладывались. </a:t>
            </a:r>
          </a:p>
          <a:p>
            <a:pPr algn="ctr"/>
            <a:r>
              <a:rPr lang="ru-RU" sz="1600" b="1" i="1" dirty="0">
                <a:solidFill>
                  <a:srgbClr val="FF0000"/>
                </a:solidFill>
                <a:effectLst/>
                <a:latin typeface="Bookman Old Style" pitchFamily="18" charset="0"/>
              </a:rPr>
              <a:t>Главная идея состоит в том, что пребывание дома — не «наказание», а ресурс для освоения новых навыков, получения знаний, для новых интересных дел.</a:t>
            </a:r>
          </a:p>
        </p:txBody>
      </p:sp>
    </p:spTree>
    <p:extLst>
      <p:ext uri="{BB962C8B-B14F-4D97-AF65-F5344CB8AC3E}">
        <p14:creationId xmlns:p14="http://schemas.microsoft.com/office/powerpoint/2010/main" val="368898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11960" y="188640"/>
            <a:ext cx="4824536" cy="5909310"/>
          </a:xfrm>
          <a:prstGeom prst="rect">
            <a:avLst/>
          </a:prstGeom>
        </p:spPr>
        <p:txBody>
          <a:bodyPr wrap="square">
            <a:spAutoFit/>
          </a:bodyPr>
          <a:lstStyle/>
          <a:p>
            <a:pPr algn="ctr"/>
            <a:r>
              <a:rPr lang="ru-RU" b="1" i="1" dirty="0">
                <a:solidFill>
                  <a:srgbClr val="002060"/>
                </a:solidFill>
                <a:latin typeface="Bookman Old Style" pitchFamily="18" charset="0"/>
              </a:rPr>
              <a:t>Пребывание дома — отличная возможность побыть вместе с ребенком. </a:t>
            </a:r>
          </a:p>
          <a:p>
            <a:pPr algn="ctr"/>
            <a:r>
              <a:rPr lang="ru-RU" b="1" i="1" dirty="0">
                <a:solidFill>
                  <a:srgbClr val="002060"/>
                </a:solidFill>
                <a:latin typeface="Bookman Old Style" pitchFamily="18" charset="0"/>
              </a:rPr>
              <a:t>У детей постоянный дефицит родительского внимания </a:t>
            </a:r>
          </a:p>
          <a:p>
            <a:pPr algn="ctr"/>
            <a:r>
              <a:rPr lang="ru-RU" b="1" i="1" dirty="0">
                <a:solidFill>
                  <a:srgbClr val="002060"/>
                </a:solidFill>
                <a:latin typeface="Bookman Old Style" pitchFamily="18" charset="0"/>
              </a:rPr>
              <a:t>Как же развлечь ребенка в ситуации, когда вы не можете позволить ему гулять на улице и общаться с друзьями?</a:t>
            </a:r>
          </a:p>
          <a:p>
            <a:pPr algn="ctr"/>
            <a:endParaRPr lang="ru-RU" b="1" i="1" dirty="0">
              <a:solidFill>
                <a:srgbClr val="002060"/>
              </a:solidFill>
              <a:latin typeface="Bookman Old Style" pitchFamily="18" charset="0"/>
            </a:endParaRPr>
          </a:p>
          <a:p>
            <a:pPr algn="ctr"/>
            <a:r>
              <a:rPr lang="ru-RU" b="1" i="1" dirty="0">
                <a:solidFill>
                  <a:srgbClr val="002060"/>
                </a:solidFill>
                <a:latin typeface="Bookman Old Style" pitchFamily="18" charset="0"/>
              </a:rPr>
              <a:t>Предлагаем вам несколько идей, которые можно реализовать в пределах дома. </a:t>
            </a:r>
          </a:p>
          <a:p>
            <a:pPr algn="ctr"/>
            <a:r>
              <a:rPr lang="ru-RU" b="1" i="1" dirty="0">
                <a:solidFill>
                  <a:srgbClr val="002060"/>
                </a:solidFill>
                <a:latin typeface="Bookman Old Style" pitchFamily="18" charset="0"/>
              </a:rPr>
              <a:t>Они помогут провести время с интересом и вам, и детям.</a:t>
            </a:r>
          </a:p>
          <a:p>
            <a:pPr algn="ctr"/>
            <a:r>
              <a:rPr lang="ru-RU" b="1" i="1" dirty="0">
                <a:solidFill>
                  <a:srgbClr val="002060"/>
                </a:solidFill>
                <a:latin typeface="Bookman Old Style" pitchFamily="18" charset="0"/>
              </a:rPr>
              <a:t>Вам будут предложены мероприятия и ссылки интернет-</a:t>
            </a:r>
            <a:r>
              <a:rPr lang="ru-RU" b="1" i="1" dirty="0" err="1">
                <a:solidFill>
                  <a:srgbClr val="002060"/>
                </a:solidFill>
                <a:latin typeface="Bookman Old Style" pitchFamily="18" charset="0"/>
              </a:rPr>
              <a:t>рессурсов</a:t>
            </a:r>
            <a:r>
              <a:rPr lang="ru-RU" b="1" i="1" dirty="0">
                <a:solidFill>
                  <a:srgbClr val="002060"/>
                </a:solidFill>
                <a:latin typeface="Bookman Old Style" pitchFamily="18" charset="0"/>
              </a:rPr>
              <a:t> для определенных видов деятельности.</a:t>
            </a:r>
          </a:p>
          <a:p>
            <a:pPr algn="ctr"/>
            <a:r>
              <a:rPr lang="ru-RU" b="1" i="1" dirty="0">
                <a:solidFill>
                  <a:srgbClr val="002060"/>
                </a:solidFill>
                <a:latin typeface="Bookman Old Style" pitchFamily="18" charset="0"/>
              </a:rPr>
              <a:t>Используйте электронные устройства с умом. </a:t>
            </a:r>
          </a:p>
        </p:txBody>
      </p:sp>
    </p:spTree>
    <p:extLst>
      <p:ext uri="{BB962C8B-B14F-4D97-AF65-F5344CB8AC3E}">
        <p14:creationId xmlns:p14="http://schemas.microsoft.com/office/powerpoint/2010/main" val="71163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 y="0"/>
            <a:ext cx="91475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8089"/>
            <a:ext cx="608621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Здоровый образ жизни</a:t>
            </a:r>
          </a:p>
        </p:txBody>
      </p:sp>
      <p:sp>
        <p:nvSpPr>
          <p:cNvPr id="6" name="Прямоугольник 5"/>
          <p:cNvSpPr/>
          <p:nvPr/>
        </p:nvSpPr>
        <p:spPr>
          <a:xfrm>
            <a:off x="107504" y="715975"/>
            <a:ext cx="5256584" cy="3970318"/>
          </a:xfrm>
          <a:prstGeom prst="rect">
            <a:avLst/>
          </a:prstGeom>
        </p:spPr>
        <p:txBody>
          <a:bodyPr wrap="square">
            <a:spAutoFit/>
          </a:bodyPr>
          <a:lstStyle/>
          <a:p>
            <a:r>
              <a:rPr lang="ru-RU" sz="1600" b="1" i="1" dirty="0">
                <a:solidFill>
                  <a:prstClr val="black"/>
                </a:solidFill>
                <a:latin typeface="Bookman Old Style" pitchFamily="18" charset="0"/>
              </a:rPr>
              <a:t>Физические упражнения, подвижные игры, дыхательные упражнения способствуют углублению дыхания, развитию и регуляции газообмена на более высоком уровне. Дыхательные упражнения помогают повысить возбудимость коры больших полушарий мозга, активизировать детей во время выполнения домашнего задания. </a:t>
            </a:r>
            <a:endParaRPr lang="en-US" sz="1600" b="1" i="1" dirty="0">
              <a:solidFill>
                <a:prstClr val="black"/>
              </a:solidFill>
              <a:latin typeface="Bookman Old Style" pitchFamily="18" charset="0"/>
            </a:endParaRPr>
          </a:p>
          <a:p>
            <a:r>
              <a:rPr lang="ru-RU" sz="1600" b="1" i="1" dirty="0">
                <a:solidFill>
                  <a:prstClr val="black"/>
                </a:solidFill>
                <a:latin typeface="Bookman Old Style" pitchFamily="18" charset="0"/>
              </a:rPr>
              <a:t>Если Вы хотите заняться спортом, Вам сюда</a:t>
            </a:r>
          </a:p>
          <a:p>
            <a:r>
              <a:rPr lang="en-US" sz="1400" b="1" dirty="0">
                <a:solidFill>
                  <a:prstClr val="black"/>
                </a:solidFill>
                <a:latin typeface="Bookman Old Style" pitchFamily="18" charset="0"/>
                <a:hlinkClick r:id="rId3"/>
              </a:rPr>
              <a:t>https</a:t>
            </a:r>
            <a:r>
              <a:rPr lang="ru-RU" sz="1400" b="1" dirty="0">
                <a:solidFill>
                  <a:prstClr val="black"/>
                </a:solidFill>
                <a:latin typeface="Bookman Old Style" pitchFamily="18" charset="0"/>
                <a:hlinkClick r:id="rId3"/>
              </a:rPr>
              <a:t>://</a:t>
            </a:r>
            <a:r>
              <a:rPr lang="en-US" sz="1400" b="1" dirty="0" err="1">
                <a:solidFill>
                  <a:prstClr val="black"/>
                </a:solidFill>
                <a:latin typeface="Bookman Old Style" pitchFamily="18" charset="0"/>
                <a:hlinkClick r:id="rId3"/>
              </a:rPr>
              <a:t>youtu.be</a:t>
            </a:r>
            <a:r>
              <a:rPr lang="ru-RU" sz="1400" b="1" dirty="0">
                <a:solidFill>
                  <a:prstClr val="black"/>
                </a:solidFill>
                <a:latin typeface="Bookman Old Style" pitchFamily="18" charset="0"/>
                <a:hlinkClick r:id="rId3"/>
              </a:rPr>
              <a:t>/</a:t>
            </a:r>
            <a:r>
              <a:rPr lang="en-US" sz="1400" b="1" dirty="0">
                <a:solidFill>
                  <a:prstClr val="black"/>
                </a:solidFill>
                <a:latin typeface="Bookman Old Style" pitchFamily="18" charset="0"/>
                <a:hlinkClick r:id="rId3"/>
              </a:rPr>
              <a:t>elgGGK3becA</a:t>
            </a:r>
            <a:endParaRPr lang="en-US" sz="1400" b="1" dirty="0">
              <a:solidFill>
                <a:prstClr val="black"/>
              </a:solidFill>
              <a:latin typeface="Bookman Old Style" pitchFamily="18" charset="0"/>
            </a:endParaRPr>
          </a:p>
          <a:p>
            <a:r>
              <a:rPr lang="en-US" sz="1400" b="1" dirty="0">
                <a:solidFill>
                  <a:prstClr val="black"/>
                </a:solidFill>
                <a:latin typeface="Bookman Old Style" pitchFamily="18" charset="0"/>
              </a:rPr>
              <a:t> </a:t>
            </a:r>
          </a:p>
          <a:p>
            <a:r>
              <a:rPr lang="ru-RU" sz="1600" b="1" i="1" dirty="0">
                <a:solidFill>
                  <a:prstClr val="black"/>
                </a:solidFill>
                <a:latin typeface="Bookman Old Style" pitchFamily="18" charset="0"/>
              </a:rPr>
              <a:t>Данные упражнения не только поднимут настроение вашему ребенку, но и прибавит здоровья вашему ребёнку.</a:t>
            </a:r>
          </a:p>
        </p:txBody>
      </p:sp>
      <p:sp>
        <p:nvSpPr>
          <p:cNvPr id="7" name="Прямоугольник 6"/>
          <p:cNvSpPr/>
          <p:nvPr/>
        </p:nvSpPr>
        <p:spPr>
          <a:xfrm>
            <a:off x="215008" y="4714884"/>
            <a:ext cx="8928992" cy="1969770"/>
          </a:xfrm>
          <a:prstGeom prst="rect">
            <a:avLst/>
          </a:prstGeom>
        </p:spPr>
        <p:txBody>
          <a:bodyPr wrap="square">
            <a:spAutoFit/>
          </a:bodyPr>
          <a:lstStyle/>
          <a:p>
            <a:pPr algn="ctr"/>
            <a:r>
              <a:rPr lang="ru-RU" b="1" dirty="0">
                <a:latin typeface="Times New Roman" pitchFamily="18" charset="0"/>
                <a:cs typeface="Times New Roman" pitchFamily="18" charset="0"/>
              </a:rPr>
              <a:t>«Забота о здоровье ребёнка – это не просто комплекс санитарно-гигиенических норм и правил… и не свод требований к режиму, питанию, труду, отдыху. Это, прежде всего забота о гармоничной полноте всех физических и духовных сил, и венцом этой гармонии является </a:t>
            </a:r>
          </a:p>
          <a:p>
            <a:pPr algn="ctr"/>
            <a:r>
              <a:rPr lang="ru-RU" b="1" dirty="0">
                <a:latin typeface="Times New Roman" pitchFamily="18" charset="0"/>
                <a:cs typeface="Times New Roman" pitchFamily="18" charset="0"/>
              </a:rPr>
              <a:t>радость творчества.                                                 </a:t>
            </a:r>
          </a:p>
          <a:p>
            <a:pPr algn="ctr"/>
            <a:r>
              <a:rPr lang="ru-RU" b="1" dirty="0">
                <a:latin typeface="Times New Roman" pitchFamily="18" charset="0"/>
                <a:cs typeface="Times New Roman" pitchFamily="18" charset="0"/>
              </a:rPr>
              <a:t>                                                                                                                                                          </a:t>
            </a:r>
            <a:r>
              <a:rPr lang="ru-RU" sz="1400" b="1" dirty="0">
                <a:solidFill>
                  <a:prstClr val="black"/>
                </a:solidFill>
                <a:latin typeface="Times New Roman" pitchFamily="18" charset="0"/>
                <a:cs typeface="Times New Roman" pitchFamily="18" charset="0"/>
              </a:rPr>
              <a:t>В. А. Сухомлинский</a:t>
            </a:r>
          </a:p>
        </p:txBody>
      </p:sp>
      <p:cxnSp>
        <p:nvCxnSpPr>
          <p:cNvPr id="9" name="Прямая со стрелкой 8"/>
          <p:cNvCxnSpPr/>
          <p:nvPr/>
        </p:nvCxnSpPr>
        <p:spPr>
          <a:xfrm>
            <a:off x="857224" y="3357562"/>
            <a:ext cx="785818"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6927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vatars.mds.yandex.net/get-pdb/2427227/29727e91-de9c-44a2-b7ce-ad9029cc4d4d/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9" y="0"/>
            <a:ext cx="91589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1556792"/>
            <a:ext cx="4572000" cy="2554545"/>
          </a:xfrm>
          <a:prstGeom prst="rect">
            <a:avLst/>
          </a:prstGeom>
        </p:spPr>
        <p:txBody>
          <a:bodyPr>
            <a:spAutoFit/>
          </a:bodyPr>
          <a:lstStyle/>
          <a:p>
            <a:pPr lvl="0"/>
            <a:r>
              <a:rPr lang="ru-RU" sz="1600" b="1" i="1" dirty="0">
                <a:solidFill>
                  <a:srgbClr val="C00000"/>
                </a:solidFill>
                <a:latin typeface="Bookman Old Style" pitchFamily="18" charset="0"/>
              </a:rPr>
              <a:t>1. Играть в настольные игры или смотреть кино.</a:t>
            </a:r>
          </a:p>
          <a:p>
            <a:pPr lvl="0"/>
            <a:r>
              <a:rPr lang="ru-RU" sz="1600" b="1" i="1" dirty="0">
                <a:solidFill>
                  <a:srgbClr val="002060"/>
                </a:solidFill>
                <a:latin typeface="Bookman Old Style" pitchFamily="18" charset="0"/>
              </a:rPr>
              <a:t>Такое совместное времяпровождение не только спасёт от скуки, но и сплотит вас и ваших близких. Важно ориентироваться на то, что интересно и полезно для всех членов семьи. </a:t>
            </a:r>
            <a:r>
              <a:rPr lang="en-US" sz="1600" b="1" i="1" dirty="0">
                <a:solidFill>
                  <a:srgbClr val="002060"/>
                </a:solidFill>
                <a:latin typeface="Bookman Old Style" pitchFamily="18" charset="0"/>
                <a:hlinkClick r:id="rId3"/>
              </a:rPr>
              <a:t>https://www.ivi.ru/</a:t>
            </a:r>
            <a:r>
              <a:rPr lang="ru-RU" sz="1600" b="1" i="1" dirty="0">
                <a:solidFill>
                  <a:srgbClr val="002060"/>
                </a:solidFill>
                <a:latin typeface="Bookman Old Style" pitchFamily="18" charset="0"/>
              </a:rPr>
              <a:t>, </a:t>
            </a:r>
            <a:r>
              <a:rPr lang="en-US" sz="1600" b="1" i="1" dirty="0">
                <a:solidFill>
                  <a:srgbClr val="002060"/>
                </a:solidFill>
                <a:latin typeface="Bookman Old Style" pitchFamily="18" charset="0"/>
                <a:hlinkClick r:id="rId4"/>
              </a:rPr>
              <a:t>https://www.pravmir.ru/filmyi-kotoryie-stoit-posmotret-vmeste-s-detmi</a:t>
            </a:r>
            <a:r>
              <a:rPr lang="en-US" sz="1400" b="1" i="1" dirty="0">
                <a:solidFill>
                  <a:srgbClr val="002060"/>
                </a:solidFill>
                <a:latin typeface="Bookman Old Style" pitchFamily="18" charset="0"/>
                <a:hlinkClick r:id="rId4"/>
              </a:rPr>
              <a:t>/</a:t>
            </a:r>
            <a:endParaRPr lang="ru-RU" dirty="0"/>
          </a:p>
        </p:txBody>
      </p:sp>
      <p:sp>
        <p:nvSpPr>
          <p:cNvPr id="5" name="AutoShape 6" descr="https://www.clipartmax.com/png/full/268-2681838_there-were-two-sisters-who-loved-to-watch-tv-they-are-watchi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www.clipartmax.com/png/full/268-2681838_there-were-two-sisters-who-loved-to-watch-tv-they-are-watchin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www.clipartmax.com/png/full/268-2681838_there-were-two-sisters-who-loved-to-watch-tv-they-are-watching.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4429124" y="4071942"/>
            <a:ext cx="4572000" cy="2800767"/>
          </a:xfrm>
          <a:prstGeom prst="rect">
            <a:avLst/>
          </a:prstGeom>
        </p:spPr>
        <p:txBody>
          <a:bodyPr>
            <a:spAutoFit/>
          </a:bodyPr>
          <a:lstStyle/>
          <a:p>
            <a:pPr lvl="0"/>
            <a:r>
              <a:rPr lang="ru-RU" sz="1600" b="1" i="1" dirty="0">
                <a:solidFill>
                  <a:srgbClr val="C00000"/>
                </a:solidFill>
                <a:latin typeface="Bookman Old Style" pitchFamily="18" charset="0"/>
              </a:rPr>
              <a:t>2. Сажать цветы.</a:t>
            </a:r>
          </a:p>
          <a:p>
            <a:pPr lvl="0"/>
            <a:r>
              <a:rPr lang="ru-RU" sz="1600" b="1" i="1" dirty="0">
                <a:solidFill>
                  <a:srgbClr val="002060"/>
                </a:solidFill>
                <a:latin typeface="Bookman Old Style" pitchFamily="18" charset="0"/>
              </a:rPr>
              <a:t>Ведь это просто, дёшево и полезно. К тому же, весна – самое время заняться рассадой. Высаживать можно и зелень, и овощи. Для этого вам понадобятся только горшок, мешочек с землёй и семена.</a:t>
            </a:r>
          </a:p>
          <a:p>
            <a:pPr lvl="0"/>
            <a:r>
              <a:rPr lang="ru-RU" sz="1600" b="1" i="1" dirty="0">
                <a:solidFill>
                  <a:srgbClr val="002060"/>
                </a:solidFill>
                <a:latin typeface="Bookman Old Style" pitchFamily="18" charset="0"/>
              </a:rPr>
              <a:t>Предлагаем Вам присоединиться к школьной акции «Посади цветы добра». (рассада для озеленения школьной  территории)</a:t>
            </a:r>
          </a:p>
        </p:txBody>
      </p:sp>
      <p:pic>
        <p:nvPicPr>
          <p:cNvPr id="5135" name="Picture 15" descr="http://cp12.nevsepic.com.ua/2-3/1358104900-1026798-www.nevsepic.com.u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5886" y="1302756"/>
            <a:ext cx="4079702" cy="299033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39" name="Picture 19" descr="Иллюстратор Marcel Marlier (1208 рабо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039" y="4005064"/>
            <a:ext cx="3657609" cy="28529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5720" y="0"/>
            <a:ext cx="8648521" cy="1477328"/>
          </a:xfrm>
          <a:prstGeom prst="rect">
            <a:avLst/>
          </a:prstGeom>
          <a:noFill/>
        </p:spPr>
        <p:txBody>
          <a:bodyPr wrap="none" rtlCol="0">
            <a:spAutoFit/>
          </a:bodyPr>
          <a:lstStyle/>
          <a:p>
            <a:pPr algn="ctr"/>
            <a:r>
              <a:rPr lang="ru-RU" b="1" i="1" dirty="0">
                <a:solidFill>
                  <a:srgbClr val="002060"/>
                </a:solidFill>
                <a:latin typeface="Bookman Old Style" pitchFamily="18" charset="0"/>
              </a:rPr>
              <a:t>Быть дома, это не повод унывать, а отличный способ наладить</a:t>
            </a:r>
          </a:p>
          <a:p>
            <a:pPr algn="ctr"/>
            <a:r>
              <a:rPr lang="ru-RU" b="1" i="1" dirty="0">
                <a:solidFill>
                  <a:srgbClr val="002060"/>
                </a:solidFill>
                <a:latin typeface="Bookman Old Style" pitchFamily="18" charset="0"/>
              </a:rPr>
              <a:t>отношения с ребёнком.</a:t>
            </a:r>
          </a:p>
          <a:p>
            <a:pPr algn="ctr"/>
            <a:r>
              <a:rPr lang="ru-RU" b="1" i="1" dirty="0">
                <a:solidFill>
                  <a:srgbClr val="002060"/>
                </a:solidFill>
                <a:latin typeface="Bookman Old Style" pitchFamily="18" charset="0"/>
              </a:rPr>
              <a:t>Предлагаем Вам несколько  способов того, как организовать</a:t>
            </a:r>
          </a:p>
          <a:p>
            <a:pPr algn="ctr"/>
            <a:r>
              <a:rPr lang="ru-RU" b="1" i="1" dirty="0">
                <a:solidFill>
                  <a:srgbClr val="002060"/>
                </a:solidFill>
                <a:latin typeface="Bookman Old Style" pitchFamily="18" charset="0"/>
              </a:rPr>
              <a:t>ребёнку интересный и полезный досуг. </a:t>
            </a:r>
          </a:p>
          <a:p>
            <a:r>
              <a:rPr lang="ru-RU" b="1" i="1" dirty="0">
                <a:solidFill>
                  <a:srgbClr val="002060"/>
                </a:solidFill>
                <a:latin typeface="Bookman Old Style" pitchFamily="18" charset="0"/>
              </a:rPr>
              <a:t>Итак, всем вместе дома можно: </a:t>
            </a:r>
          </a:p>
        </p:txBody>
      </p:sp>
    </p:spTree>
    <p:extLst>
      <p:ext uri="{BB962C8B-B14F-4D97-AF65-F5344CB8AC3E}">
        <p14:creationId xmlns:p14="http://schemas.microsoft.com/office/powerpoint/2010/main" val="174054507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1990</TotalTime>
  <Words>2335</Words>
  <Application>Microsoft Office PowerPoint</Application>
  <PresentationFormat>Экран (4:3)</PresentationFormat>
  <Paragraphs>190</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Bookman Old Style</vt:lpstr>
      <vt:lpstr>Calibri</vt:lpstr>
      <vt:lpstr>Helvetica Neue</vt:lpstr>
      <vt:lpstr>OfficinaSans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Татьяна Тихонова</cp:lastModifiedBy>
  <cp:revision>97</cp:revision>
  <dcterms:created xsi:type="dcterms:W3CDTF">2020-04-03T12:53:59Z</dcterms:created>
  <dcterms:modified xsi:type="dcterms:W3CDTF">2020-04-08T06:23:37Z</dcterms:modified>
</cp:coreProperties>
</file>